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85" r:id="rId1"/>
  </p:sldMasterIdLst>
  <p:notesMasterIdLst>
    <p:notesMasterId r:id="rId34"/>
  </p:notesMasterIdLst>
  <p:sldIdLst>
    <p:sldId id="299" r:id="rId2"/>
    <p:sldId id="342" r:id="rId3"/>
    <p:sldId id="381" r:id="rId4"/>
    <p:sldId id="382" r:id="rId5"/>
    <p:sldId id="322" r:id="rId6"/>
    <p:sldId id="353" r:id="rId7"/>
    <p:sldId id="329" r:id="rId8"/>
    <p:sldId id="343" r:id="rId9"/>
    <p:sldId id="373" r:id="rId10"/>
    <p:sldId id="339" r:id="rId11"/>
    <p:sldId id="346" r:id="rId12"/>
    <p:sldId id="341" r:id="rId13"/>
    <p:sldId id="317" r:id="rId14"/>
    <p:sldId id="347" r:id="rId15"/>
    <p:sldId id="306" r:id="rId16"/>
    <p:sldId id="307" r:id="rId17"/>
    <p:sldId id="319" r:id="rId18"/>
    <p:sldId id="335" r:id="rId19"/>
    <p:sldId id="336" r:id="rId20"/>
    <p:sldId id="320" r:id="rId21"/>
    <p:sldId id="321" r:id="rId22"/>
    <p:sldId id="354" r:id="rId23"/>
    <p:sldId id="357" r:id="rId24"/>
    <p:sldId id="361" r:id="rId25"/>
    <p:sldId id="323" r:id="rId26"/>
    <p:sldId id="324" r:id="rId27"/>
    <p:sldId id="325" r:id="rId28"/>
    <p:sldId id="330" r:id="rId29"/>
    <p:sldId id="352" r:id="rId30"/>
    <p:sldId id="363" r:id="rId31"/>
    <p:sldId id="380" r:id="rId32"/>
    <p:sldId id="337"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E6FD"/>
    <a:srgbClr val="99FF66"/>
    <a:srgbClr val="66FF3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672" y="-240"/>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p:cViewPr varScale="1">
        <p:scale>
          <a:sx n="56" d="100"/>
          <a:sy n="56" d="100"/>
        </p:scale>
        <p:origin x="-181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B5B4A2-6B4A-CF43-A85E-9A5D123F8BEA}" type="datetimeFigureOut">
              <a:rPr lang="en-US" smtClean="0"/>
              <a:pPr/>
              <a:t>10/5/2015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8B45D7-3F97-5442-BBC2-887E91B67CF6}" type="slidenum">
              <a:rPr lang="en-US" smtClean="0"/>
              <a:pPr/>
              <a:t>‹#›</a:t>
            </a:fld>
            <a:endParaRPr lang="en-US"/>
          </a:p>
        </p:txBody>
      </p:sp>
    </p:spTree>
    <p:extLst>
      <p:ext uri="{BB962C8B-B14F-4D97-AF65-F5344CB8AC3E}">
        <p14:creationId xmlns:p14="http://schemas.microsoft.com/office/powerpoint/2010/main" val="41911986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B45D7-3F97-5442-BBC2-887E91B67CF6}" type="slidenum">
              <a:rPr lang="en-US" smtClean="0"/>
              <a:pPr/>
              <a:t>1</a:t>
            </a:fld>
            <a:endParaRPr lang="en-US"/>
          </a:p>
        </p:txBody>
      </p:sp>
    </p:spTree>
    <p:extLst>
      <p:ext uri="{BB962C8B-B14F-4D97-AF65-F5344CB8AC3E}">
        <p14:creationId xmlns:p14="http://schemas.microsoft.com/office/powerpoint/2010/main" val="3264180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0D4B6B04-2CC1-A444-A793-746E61BC374E}" type="datetimeFigureOut">
              <a:rPr lang="en-US" smtClean="0">
                <a:solidFill>
                  <a:prstClr val="black">
                    <a:tint val="75000"/>
                  </a:prstClr>
                </a:solidFill>
                <a:latin typeface="Calibri"/>
              </a:rPr>
              <a:pPr/>
              <a:t>10/5/2015</a:t>
            </a:fld>
            <a:endParaRPr lang="en-US">
              <a:solidFill>
                <a:prstClr val="black">
                  <a:tint val="75000"/>
                </a:prstClr>
              </a:solidFill>
              <a:latin typeface="Calibri"/>
            </a:endParaRPr>
          </a:p>
        </p:txBody>
      </p:sp>
      <p:sp>
        <p:nvSpPr>
          <p:cNvPr id="23" name="Slide Number Placeholder 22"/>
          <p:cNvSpPr>
            <a:spLocks noGrp="1"/>
          </p:cNvSpPr>
          <p:nvPr>
            <p:ph type="sldNum" sz="quarter" idx="11"/>
          </p:nvPr>
        </p:nvSpPr>
        <p:spPr/>
        <p:txBody>
          <a:bodyPr/>
          <a:lstStyle/>
          <a:p>
            <a:fld id="{6139670F-9C42-7145-B539-DA4F40054022}"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
        <p:nvSpPr>
          <p:cNvPr id="24" name="Footer Placeholder 23"/>
          <p:cNvSpPr>
            <a:spLocks noGrp="1"/>
          </p:cNvSpPr>
          <p:nvPr>
            <p:ph type="ftr" sz="quarter" idx="12"/>
          </p:nvPr>
        </p:nvSpPr>
        <p:spPr/>
        <p:txBody>
          <a:bodyPr/>
          <a:lstStyle/>
          <a:p>
            <a:endParaRPr lang="en-US">
              <a:solidFill>
                <a:prstClr val="black">
                  <a:tint val="75000"/>
                </a:prstClr>
              </a:solidFill>
              <a:latin typeface="Calibri"/>
            </a:endParaRPr>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4B6B04-2CC1-A444-A793-746E61BC374E}" type="datetimeFigureOut">
              <a:rPr lang="en-US" smtClean="0">
                <a:solidFill>
                  <a:prstClr val="black">
                    <a:tint val="75000"/>
                  </a:prstClr>
                </a:solidFill>
                <a:latin typeface="Calibri"/>
              </a:rPr>
              <a:pPr/>
              <a:t>10/5/2015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6139670F-9C42-7145-B539-DA4F40054022}"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4B6B04-2CC1-A444-A793-746E61BC374E}" type="datetimeFigureOut">
              <a:rPr lang="en-US" smtClean="0">
                <a:solidFill>
                  <a:prstClr val="black">
                    <a:tint val="75000"/>
                  </a:prstClr>
                </a:solidFill>
                <a:latin typeface="Calibri"/>
              </a:rPr>
              <a:pPr/>
              <a:t>10/5/2015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6139670F-9C42-7145-B539-DA4F40054022}"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rtlCol="0">
            <a:normAutofit/>
          </a:bodyPr>
          <a:lstStyle/>
          <a:p>
            <a:pPr lvl="0"/>
            <a:endParaRPr lang="en-US" noProof="0" smtClean="0"/>
          </a:p>
        </p:txBody>
      </p:sp>
      <p:sp>
        <p:nvSpPr>
          <p:cNvPr id="5" name="Date Placeholder 3"/>
          <p:cNvSpPr>
            <a:spLocks noGrp="1"/>
          </p:cNvSpPr>
          <p:nvPr>
            <p:ph type="dt" sz="half" idx="10"/>
          </p:nvPr>
        </p:nvSpPr>
        <p:spPr/>
        <p:txBody>
          <a:bodyPr/>
          <a:lstStyle>
            <a:lvl1pPr>
              <a:defRPr/>
            </a:lvl1pPr>
          </a:lstStyle>
          <a:p>
            <a:pPr>
              <a:defRPr/>
            </a:pPr>
            <a:endParaRP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D2E446F-7B54-4913-B42D-E38191A24AD9}" type="slidenum">
              <a:rPr lang="en-US"/>
              <a:pPr>
                <a:defRPr/>
              </a:pPr>
              <a:t>‹#›</a:t>
            </a:fld>
            <a:endParaRPr lang="en-US"/>
          </a:p>
        </p:txBody>
      </p:sp>
    </p:spTree>
    <p:extLst>
      <p:ext uri="{BB962C8B-B14F-4D97-AF65-F5344CB8AC3E}">
        <p14:creationId xmlns:p14="http://schemas.microsoft.com/office/powerpoint/2010/main" val="1659700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050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980A7741-C719-4EDD-BE8D-34C8BC635C06}" type="slidenum">
              <a:rPr lang="en-US"/>
              <a:pPr>
                <a:defRPr/>
              </a:pPr>
              <a:t>‹#›</a:t>
            </a:fld>
            <a:endParaRPr lang="en-US"/>
          </a:p>
        </p:txBody>
      </p:sp>
    </p:spTree>
    <p:extLst>
      <p:ext uri="{BB962C8B-B14F-4D97-AF65-F5344CB8AC3E}">
        <p14:creationId xmlns:p14="http://schemas.microsoft.com/office/powerpoint/2010/main" val="1160274075"/>
      </p:ext>
    </p:extLst>
  </p:cSld>
  <p:clrMapOvr>
    <a:masterClrMapping/>
  </p:clrMapOvr>
  <p:transition>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050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386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3"/>
          <p:cNvSpPr>
            <a:spLocks noGrp="1" noChangeArrowheads="1"/>
          </p:cNvSpPr>
          <p:nvPr>
            <p:ph type="dt" sz="half" idx="10"/>
          </p:nvPr>
        </p:nvSpPr>
        <p:spPr>
          <a:ln/>
        </p:spPr>
        <p:txBody>
          <a:bodyPr/>
          <a:lstStyle>
            <a:lvl1pPr>
              <a:defRPr/>
            </a:lvl1pPr>
          </a:lstStyle>
          <a:p>
            <a:pPr>
              <a:defRPr/>
            </a:pPr>
            <a:endParaRPr lang="en-US"/>
          </a:p>
        </p:txBody>
      </p:sp>
      <p:sp>
        <p:nvSpPr>
          <p:cNvPr id="7" name="Rectangle 24"/>
          <p:cNvSpPr>
            <a:spLocks noGrp="1" noChangeArrowheads="1"/>
          </p:cNvSpPr>
          <p:nvPr>
            <p:ph type="ftr" sz="quarter" idx="11"/>
          </p:nvPr>
        </p:nvSpPr>
        <p:spPr>
          <a:ln/>
        </p:spPr>
        <p:txBody>
          <a:bodyPr/>
          <a:lstStyle>
            <a:lvl1pPr>
              <a:defRPr/>
            </a:lvl1pPr>
          </a:lstStyle>
          <a:p>
            <a:pPr>
              <a:defRPr/>
            </a:pPr>
            <a:endParaRPr lang="en-US"/>
          </a:p>
        </p:txBody>
      </p:sp>
      <p:sp>
        <p:nvSpPr>
          <p:cNvPr id="8" name="Rectangle 25"/>
          <p:cNvSpPr>
            <a:spLocks noGrp="1" noChangeArrowheads="1"/>
          </p:cNvSpPr>
          <p:nvPr>
            <p:ph type="sldNum" sz="quarter" idx="12"/>
          </p:nvPr>
        </p:nvSpPr>
        <p:spPr>
          <a:ln/>
        </p:spPr>
        <p:txBody>
          <a:bodyPr/>
          <a:lstStyle>
            <a:lvl1pPr>
              <a:defRPr/>
            </a:lvl1pPr>
          </a:lstStyle>
          <a:p>
            <a:pPr>
              <a:defRPr/>
            </a:pPr>
            <a:fld id="{9417E42A-50C5-4D1A-87F1-2F3ADA4957CD}" type="slidenum">
              <a:rPr lang="en-US"/>
              <a:pPr>
                <a:defRPr/>
              </a:pPr>
              <a:t>‹#›</a:t>
            </a:fld>
            <a:endParaRPr lang="en-US"/>
          </a:p>
        </p:txBody>
      </p:sp>
    </p:spTree>
    <p:extLst>
      <p:ext uri="{BB962C8B-B14F-4D97-AF65-F5344CB8AC3E}">
        <p14:creationId xmlns:p14="http://schemas.microsoft.com/office/powerpoint/2010/main" val="2350686192"/>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0D4B6B04-2CC1-A444-A793-746E61BC374E}" type="datetimeFigureOut">
              <a:rPr lang="en-US" smtClean="0">
                <a:solidFill>
                  <a:prstClr val="black">
                    <a:tint val="75000"/>
                  </a:prstClr>
                </a:solidFill>
                <a:latin typeface="Calibri"/>
              </a:rPr>
              <a:pPr/>
              <a:t>10/5/2015</a:t>
            </a:fld>
            <a:endParaRPr lang="en-US">
              <a:solidFill>
                <a:prstClr val="black">
                  <a:tint val="75000"/>
                </a:prstClr>
              </a:solidFill>
              <a:latin typeface="Calibri"/>
            </a:endParaRPr>
          </a:p>
        </p:txBody>
      </p:sp>
      <p:sp>
        <p:nvSpPr>
          <p:cNvPr id="19" name="Slide Number Placeholder 18"/>
          <p:cNvSpPr>
            <a:spLocks noGrp="1"/>
          </p:cNvSpPr>
          <p:nvPr>
            <p:ph type="sldNum" sz="quarter" idx="15"/>
          </p:nvPr>
        </p:nvSpPr>
        <p:spPr/>
        <p:txBody>
          <a:bodyPr/>
          <a:lstStyle/>
          <a:p>
            <a:fld id="{6139670F-9C42-7145-B539-DA4F40054022}"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
        <p:nvSpPr>
          <p:cNvPr id="21" name="Footer Placeholder 20"/>
          <p:cNvSpPr>
            <a:spLocks noGrp="1"/>
          </p:cNvSpPr>
          <p:nvPr>
            <p:ph type="ftr" sz="quarter" idx="16"/>
          </p:nvPr>
        </p:nvSpPr>
        <p:spPr/>
        <p:txBody>
          <a:bodyPr/>
          <a:lstStyle/>
          <a:p>
            <a:endParaRPr lang="en-US">
              <a:solidFill>
                <a:prstClr val="black">
                  <a:tint val="75000"/>
                </a:prstClr>
              </a:solidFill>
              <a:latin typeface="Calibri"/>
            </a:endParaRPr>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0D4B6B04-2CC1-A444-A793-746E61BC374E}" type="datetimeFigureOut">
              <a:rPr lang="en-US" smtClean="0">
                <a:solidFill>
                  <a:prstClr val="black">
                    <a:tint val="75000"/>
                  </a:prstClr>
                </a:solidFill>
                <a:latin typeface="Calibri"/>
              </a:rPr>
              <a:pPr/>
              <a:t>10/5/2015</a:t>
            </a:fld>
            <a:endParaRPr lang="en-US">
              <a:solidFill>
                <a:prstClr val="black">
                  <a:tint val="75000"/>
                </a:prstClr>
              </a:solidFill>
              <a:latin typeface="Calibri"/>
            </a:endParaRPr>
          </a:p>
        </p:txBody>
      </p:sp>
      <p:sp>
        <p:nvSpPr>
          <p:cNvPr id="20" name="Slide Number Placeholder 19"/>
          <p:cNvSpPr>
            <a:spLocks noGrp="1"/>
          </p:cNvSpPr>
          <p:nvPr>
            <p:ph type="sldNum" sz="quarter" idx="11"/>
          </p:nvPr>
        </p:nvSpPr>
        <p:spPr/>
        <p:txBody>
          <a:bodyPr/>
          <a:lstStyle/>
          <a:p>
            <a:fld id="{6139670F-9C42-7145-B539-DA4F40054022}"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
        <p:nvSpPr>
          <p:cNvPr id="21" name="Footer Placeholder 20"/>
          <p:cNvSpPr>
            <a:spLocks noGrp="1"/>
          </p:cNvSpPr>
          <p:nvPr>
            <p:ph type="ftr" sz="quarter" idx="12"/>
          </p:nvPr>
        </p:nvSpPr>
        <p:spPr/>
        <p:txBody>
          <a:bodyPr/>
          <a:lstStyle/>
          <a:p>
            <a:endParaRPr lang="en-US">
              <a:solidFill>
                <a:prstClr val="black">
                  <a:tint val="75000"/>
                </a:prstClr>
              </a:solidFill>
              <a:latin typeface="Calibri"/>
            </a:endParaRPr>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0D4B6B04-2CC1-A444-A793-746E61BC374E}" type="datetimeFigureOut">
              <a:rPr lang="en-US" smtClean="0">
                <a:solidFill>
                  <a:prstClr val="black">
                    <a:tint val="75000"/>
                  </a:prstClr>
                </a:solidFill>
                <a:latin typeface="Calibri"/>
              </a:rPr>
              <a:pPr/>
              <a:t>10/5/2015</a:t>
            </a:fld>
            <a:endParaRPr lang="en-US">
              <a:solidFill>
                <a:prstClr val="black">
                  <a:tint val="75000"/>
                </a:prstClr>
              </a:solidFill>
              <a:latin typeface="Calibri"/>
            </a:endParaRPr>
          </a:p>
        </p:txBody>
      </p:sp>
      <p:sp>
        <p:nvSpPr>
          <p:cNvPr id="25" name="Slide Number Placeholder 24"/>
          <p:cNvSpPr>
            <a:spLocks noGrp="1"/>
          </p:cNvSpPr>
          <p:nvPr>
            <p:ph type="sldNum" sz="quarter" idx="16"/>
          </p:nvPr>
        </p:nvSpPr>
        <p:spPr/>
        <p:txBody>
          <a:bodyPr/>
          <a:lstStyle/>
          <a:p>
            <a:fld id="{6139670F-9C42-7145-B539-DA4F40054022}"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
        <p:nvSpPr>
          <p:cNvPr id="26" name="Footer Placeholder 25"/>
          <p:cNvSpPr>
            <a:spLocks noGrp="1"/>
          </p:cNvSpPr>
          <p:nvPr>
            <p:ph type="ftr" sz="quarter" idx="17"/>
          </p:nvPr>
        </p:nvSpPr>
        <p:spPr/>
        <p:txBody>
          <a:bodyPr/>
          <a:lstStyle/>
          <a:p>
            <a:endParaRPr lang="en-US">
              <a:solidFill>
                <a:prstClr val="black">
                  <a:tint val="75000"/>
                </a:prstClr>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0D4B6B04-2CC1-A444-A793-746E61BC374E}" type="datetimeFigureOut">
              <a:rPr lang="en-US" smtClean="0">
                <a:solidFill>
                  <a:prstClr val="black">
                    <a:tint val="75000"/>
                  </a:prstClr>
                </a:solidFill>
                <a:latin typeface="Calibri"/>
              </a:rPr>
              <a:pPr/>
              <a:t>10/5/2015</a:t>
            </a:fld>
            <a:endParaRPr lang="en-US">
              <a:solidFill>
                <a:prstClr val="black">
                  <a:tint val="75000"/>
                </a:prstClr>
              </a:solidFill>
              <a:latin typeface="Calibri"/>
            </a:endParaRPr>
          </a:p>
        </p:txBody>
      </p:sp>
      <p:sp>
        <p:nvSpPr>
          <p:cNvPr id="24" name="Slide Number Placeholder 23"/>
          <p:cNvSpPr>
            <a:spLocks noGrp="1"/>
          </p:cNvSpPr>
          <p:nvPr>
            <p:ph type="sldNum" sz="quarter" idx="17"/>
          </p:nvPr>
        </p:nvSpPr>
        <p:spPr/>
        <p:txBody>
          <a:bodyPr/>
          <a:lstStyle/>
          <a:p>
            <a:fld id="{6139670F-9C42-7145-B539-DA4F40054022}"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
        <p:nvSpPr>
          <p:cNvPr id="29" name="Footer Placeholder 28"/>
          <p:cNvSpPr>
            <a:spLocks noGrp="1"/>
          </p:cNvSpPr>
          <p:nvPr>
            <p:ph type="ftr" sz="quarter" idx="18"/>
          </p:nvPr>
        </p:nvSpPr>
        <p:spPr/>
        <p:txBody>
          <a:bodyPr/>
          <a:lstStyle/>
          <a:p>
            <a:endParaRPr lang="en-US">
              <a:solidFill>
                <a:prstClr val="black">
                  <a:tint val="75000"/>
                </a:prstClr>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0D4B6B04-2CC1-A444-A793-746E61BC374E}" type="datetimeFigureOut">
              <a:rPr lang="en-US" smtClean="0">
                <a:solidFill>
                  <a:prstClr val="black">
                    <a:tint val="75000"/>
                  </a:prstClr>
                </a:solidFill>
                <a:latin typeface="Calibri"/>
              </a:rPr>
              <a:pPr/>
              <a:t>10/5/2015</a:t>
            </a:fld>
            <a:endParaRPr lang="en-US">
              <a:solidFill>
                <a:prstClr val="black">
                  <a:tint val="75000"/>
                </a:prstClr>
              </a:solidFill>
              <a:latin typeface="Calibri"/>
            </a:endParaRPr>
          </a:p>
        </p:txBody>
      </p:sp>
      <p:sp>
        <p:nvSpPr>
          <p:cNvPr id="14" name="Slide Number Placeholder 13"/>
          <p:cNvSpPr>
            <a:spLocks noGrp="1"/>
          </p:cNvSpPr>
          <p:nvPr>
            <p:ph type="sldNum" sz="quarter" idx="11"/>
          </p:nvPr>
        </p:nvSpPr>
        <p:spPr/>
        <p:txBody>
          <a:bodyPr/>
          <a:lstStyle/>
          <a:p>
            <a:fld id="{6139670F-9C42-7145-B539-DA4F40054022}"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
        <p:nvSpPr>
          <p:cNvPr id="18" name="Footer Placeholder 17"/>
          <p:cNvSpPr>
            <a:spLocks noGrp="1"/>
          </p:cNvSpPr>
          <p:nvPr>
            <p:ph type="ftr" sz="quarter" idx="12"/>
          </p:nvPr>
        </p:nvSpPr>
        <p:spPr/>
        <p:txBody>
          <a:bodyPr/>
          <a:lstStyle/>
          <a:p>
            <a:endParaRPr lang="en-US">
              <a:solidFill>
                <a:prstClr val="black">
                  <a:tint val="75000"/>
                </a:prstClr>
              </a:solidFill>
              <a:latin typeface="Calibri"/>
            </a:endParaRPr>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0D4B6B04-2CC1-A444-A793-746E61BC374E}" type="datetimeFigureOut">
              <a:rPr lang="en-US" smtClean="0">
                <a:solidFill>
                  <a:prstClr val="black">
                    <a:tint val="75000"/>
                  </a:prstClr>
                </a:solidFill>
                <a:latin typeface="Calibri"/>
              </a:rPr>
              <a:pPr/>
              <a:t>10/5/2015</a:t>
            </a:fld>
            <a:endParaRPr lang="en-US">
              <a:solidFill>
                <a:prstClr val="black">
                  <a:tint val="75000"/>
                </a:prstClr>
              </a:solidFill>
              <a:latin typeface="Calibri"/>
            </a:endParaRPr>
          </a:p>
        </p:txBody>
      </p:sp>
      <p:sp>
        <p:nvSpPr>
          <p:cNvPr id="12" name="Slide Number Placeholder 11"/>
          <p:cNvSpPr>
            <a:spLocks noGrp="1"/>
          </p:cNvSpPr>
          <p:nvPr>
            <p:ph type="sldNum" sz="quarter" idx="11"/>
          </p:nvPr>
        </p:nvSpPr>
        <p:spPr/>
        <p:txBody>
          <a:bodyPr/>
          <a:lstStyle/>
          <a:p>
            <a:fld id="{6139670F-9C42-7145-B539-DA4F40054022}"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
        <p:nvSpPr>
          <p:cNvPr id="13" name="Footer Placeholder 12"/>
          <p:cNvSpPr>
            <a:spLocks noGrp="1"/>
          </p:cNvSpPr>
          <p:nvPr>
            <p:ph type="ftr" sz="quarter" idx="12"/>
          </p:nvPr>
        </p:nvSpPr>
        <p:spPr/>
        <p:txBody>
          <a:bodyPr/>
          <a:lstStyle/>
          <a:p>
            <a:endParaRPr lang="en-US">
              <a:solidFill>
                <a:prstClr val="black">
                  <a:tint val="75000"/>
                </a:prstClr>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0D4B6B04-2CC1-A444-A793-746E61BC374E}" type="datetimeFigureOut">
              <a:rPr lang="en-US" smtClean="0">
                <a:solidFill>
                  <a:prstClr val="black">
                    <a:tint val="75000"/>
                  </a:prstClr>
                </a:solidFill>
                <a:latin typeface="Calibri"/>
              </a:rPr>
              <a:pPr/>
              <a:t>10/5/2015</a:t>
            </a:fld>
            <a:endParaRPr lang="en-US">
              <a:solidFill>
                <a:prstClr val="black">
                  <a:tint val="75000"/>
                </a:prstClr>
              </a:solidFill>
              <a:latin typeface="Calibri"/>
            </a:endParaRPr>
          </a:p>
        </p:txBody>
      </p:sp>
      <p:sp>
        <p:nvSpPr>
          <p:cNvPr id="18" name="Slide Number Placeholder 17"/>
          <p:cNvSpPr>
            <a:spLocks noGrp="1"/>
          </p:cNvSpPr>
          <p:nvPr>
            <p:ph type="sldNum" sz="quarter" idx="16"/>
          </p:nvPr>
        </p:nvSpPr>
        <p:spPr/>
        <p:txBody>
          <a:bodyPr/>
          <a:lstStyle/>
          <a:p>
            <a:fld id="{6139670F-9C42-7145-B539-DA4F40054022}"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
        <p:nvSpPr>
          <p:cNvPr id="20" name="Footer Placeholder 19"/>
          <p:cNvSpPr>
            <a:spLocks noGrp="1"/>
          </p:cNvSpPr>
          <p:nvPr>
            <p:ph type="ftr" sz="quarter" idx="17"/>
          </p:nvPr>
        </p:nvSpPr>
        <p:spPr/>
        <p:txBody>
          <a:bodyPr/>
          <a:lstStyle/>
          <a:p>
            <a:endParaRPr lang="en-US">
              <a:solidFill>
                <a:prstClr val="black">
                  <a:tint val="75000"/>
                </a:prstClr>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0D4B6B04-2CC1-A444-A793-746E61BC374E}" type="datetimeFigureOut">
              <a:rPr lang="en-US" smtClean="0">
                <a:solidFill>
                  <a:prstClr val="black">
                    <a:tint val="75000"/>
                  </a:prstClr>
                </a:solidFill>
                <a:latin typeface="Calibri"/>
              </a:rPr>
              <a:pPr/>
              <a:t>10/5/2015</a:t>
            </a:fld>
            <a:endParaRPr lang="en-US">
              <a:solidFill>
                <a:prstClr val="black">
                  <a:tint val="75000"/>
                </a:prstClr>
              </a:solidFill>
              <a:latin typeface="Calibri"/>
            </a:endParaRPr>
          </a:p>
        </p:txBody>
      </p:sp>
      <p:sp>
        <p:nvSpPr>
          <p:cNvPr id="20" name="Slide Number Placeholder 19"/>
          <p:cNvSpPr>
            <a:spLocks noGrp="1"/>
          </p:cNvSpPr>
          <p:nvPr>
            <p:ph type="sldNum" sz="quarter" idx="15"/>
          </p:nvPr>
        </p:nvSpPr>
        <p:spPr/>
        <p:txBody>
          <a:bodyPr/>
          <a:lstStyle/>
          <a:p>
            <a:fld id="{6139670F-9C42-7145-B539-DA4F40054022}"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
        <p:nvSpPr>
          <p:cNvPr id="21" name="Footer Placeholder 20"/>
          <p:cNvSpPr>
            <a:spLocks noGrp="1"/>
          </p:cNvSpPr>
          <p:nvPr>
            <p:ph type="ftr" sz="quarter" idx="16"/>
          </p:nvPr>
        </p:nvSpPr>
        <p:spPr/>
        <p:txBody>
          <a:bodyPr/>
          <a:lstStyle/>
          <a:p>
            <a:endParaRPr lang="en-US">
              <a:solidFill>
                <a:prstClr val="black">
                  <a:tint val="75000"/>
                </a:prstClr>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0D4B6B04-2CC1-A444-A793-746E61BC374E}" type="datetimeFigureOut">
              <a:rPr lang="en-US" smtClean="0">
                <a:solidFill>
                  <a:prstClr val="black">
                    <a:tint val="75000"/>
                  </a:prstClr>
                </a:solidFill>
                <a:latin typeface="Calibri"/>
              </a:rPr>
              <a:pPr/>
              <a:t>10/5/2015</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6139670F-9C42-7145-B539-DA4F40054022}"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cSld>
  <p:clrMap bg1="dk1" tx1="lt1" bg2="dk2" tx2="lt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 id="2147483997" r:id="rId12"/>
    <p:sldLayoutId id="2147483999" r:id="rId13"/>
    <p:sldLayoutId id="2147484000" r:id="rId14"/>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4.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0338" y="5182707"/>
            <a:ext cx="9073662" cy="1666897"/>
          </a:xfrm>
        </p:spPr>
        <p:txBody>
          <a:bodyPr>
            <a:noAutofit/>
          </a:bodyPr>
          <a:lstStyle/>
          <a:p>
            <a:pPr marL="0" indent="0" algn="ctr">
              <a:buNone/>
            </a:pPr>
            <a:r>
              <a:rPr lang="en-US" sz="2800" dirty="0" smtClean="0">
                <a:solidFill>
                  <a:schemeClr val="accent6"/>
                </a:solidFill>
              </a:rPr>
              <a:t>Maureen McLaughlin</a:t>
            </a:r>
          </a:p>
          <a:p>
            <a:pPr marL="0" indent="0" algn="ctr">
              <a:buNone/>
            </a:pPr>
            <a:r>
              <a:rPr lang="en-US" sz="2800" dirty="0" smtClean="0">
                <a:solidFill>
                  <a:schemeClr val="accent6"/>
                </a:solidFill>
              </a:rPr>
              <a:t>East Stroudsburg University </a:t>
            </a:r>
            <a:r>
              <a:rPr lang="en-US" sz="2800" smtClean="0">
                <a:solidFill>
                  <a:schemeClr val="accent6"/>
                </a:solidFill>
              </a:rPr>
              <a:t>of PA</a:t>
            </a:r>
            <a:endParaRPr lang="en-US" sz="2800" dirty="0">
              <a:solidFill>
                <a:schemeClr val="accent6"/>
              </a:solidFill>
            </a:endParaRPr>
          </a:p>
        </p:txBody>
      </p:sp>
      <p:sp>
        <p:nvSpPr>
          <p:cNvPr id="2" name="Title 1"/>
          <p:cNvSpPr>
            <a:spLocks noGrp="1"/>
          </p:cNvSpPr>
          <p:nvPr>
            <p:ph type="title"/>
          </p:nvPr>
        </p:nvSpPr>
        <p:spPr>
          <a:xfrm>
            <a:off x="633691" y="2507259"/>
            <a:ext cx="8229600" cy="1143000"/>
          </a:xfrm>
        </p:spPr>
        <p:txBody>
          <a:bodyPr>
            <a:normAutofit fontScale="90000"/>
          </a:bodyPr>
          <a:lstStyle/>
          <a:p>
            <a:r>
              <a:rPr lang="en-US" b="1" dirty="0">
                <a:solidFill>
                  <a:schemeClr val="accent6"/>
                </a:solidFill>
              </a:rPr>
              <a:t>Critical Literacy, Close Reading, and Deep Comprehension: </a:t>
            </a:r>
            <a:r>
              <a:rPr lang="en-US" dirty="0">
                <a:solidFill>
                  <a:schemeClr val="accent6"/>
                </a:solidFill>
              </a:rPr>
              <a:t/>
            </a:r>
            <a:br>
              <a:rPr lang="en-US" dirty="0">
                <a:solidFill>
                  <a:schemeClr val="accent6"/>
                </a:solidFill>
              </a:rPr>
            </a:br>
            <a:r>
              <a:rPr lang="en-US" b="1" dirty="0">
                <a:solidFill>
                  <a:schemeClr val="accent6"/>
                </a:solidFill>
              </a:rPr>
              <a:t>Constructing Meaning in the 21</a:t>
            </a:r>
            <a:r>
              <a:rPr lang="en-US" b="1" baseline="30000" dirty="0">
                <a:solidFill>
                  <a:schemeClr val="accent6"/>
                </a:solidFill>
              </a:rPr>
              <a:t>st</a:t>
            </a:r>
            <a:r>
              <a:rPr lang="en-US" b="1" dirty="0">
                <a:solidFill>
                  <a:schemeClr val="accent6"/>
                </a:solidFill>
              </a:rPr>
              <a:t> Century</a:t>
            </a:r>
            <a:r>
              <a:rPr lang="en-US" dirty="0">
                <a:solidFill>
                  <a:schemeClr val="accent6"/>
                </a:solidFill>
              </a:rPr>
              <a:t/>
            </a:r>
            <a:br>
              <a:rPr lang="en-US" dirty="0">
                <a:solidFill>
                  <a:schemeClr val="accent6"/>
                </a:solidFill>
              </a:rPr>
            </a:br>
            <a:endParaRPr lang="en-US" dirty="0">
              <a:solidFill>
                <a:schemeClr val="accent6"/>
              </a:solidFill>
            </a:endParaRPr>
          </a:p>
        </p:txBody>
      </p:sp>
    </p:spTree>
    <p:extLst>
      <p:ext uri="{BB962C8B-B14F-4D97-AF65-F5344CB8AC3E}">
        <p14:creationId xmlns:p14="http://schemas.microsoft.com/office/powerpoint/2010/main" val="57526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1237061" y="2364288"/>
            <a:ext cx="7315200" cy="4493712"/>
          </a:xfrm>
        </p:spPr>
        <p:txBody>
          <a:bodyPr rtlCol="0">
            <a:normAutofit/>
          </a:bodyPr>
          <a:lstStyle/>
          <a:p>
            <a:pPr eaLnBrk="1" fontAlgn="auto" hangingPunct="1">
              <a:buClr>
                <a:schemeClr val="accent6">
                  <a:lumMod val="75000"/>
                </a:schemeClr>
              </a:buClr>
              <a:defRPr/>
            </a:pPr>
            <a:r>
              <a:rPr lang="en-US" sz="2800" dirty="0">
                <a:solidFill>
                  <a:schemeClr val="tx1">
                    <a:lumMod val="75000"/>
                    <a:lumOff val="25000"/>
                  </a:schemeClr>
                </a:solidFill>
              </a:rPr>
              <a:t>Close Reading of text involves </a:t>
            </a:r>
            <a:r>
              <a:rPr lang="en-US" sz="2800" dirty="0" smtClean="0">
                <a:solidFill>
                  <a:schemeClr val="tx1">
                    <a:lumMod val="75000"/>
                    <a:lumOff val="25000"/>
                  </a:schemeClr>
                </a:solidFill>
              </a:rPr>
              <a:t>a teacher-guided </a:t>
            </a:r>
            <a:r>
              <a:rPr lang="en-US" sz="2800" dirty="0">
                <a:solidFill>
                  <a:schemeClr val="tx1">
                    <a:lumMod val="75000"/>
                    <a:lumOff val="25000"/>
                  </a:schemeClr>
                </a:solidFill>
              </a:rPr>
              <a:t>investigation of a short piece of text, with multiple readings done over multiple instructional lessons. </a:t>
            </a:r>
            <a:endParaRPr lang="en-US" sz="2800" dirty="0" smtClean="0">
              <a:solidFill>
                <a:schemeClr val="tx1">
                  <a:lumMod val="75000"/>
                  <a:lumOff val="25000"/>
                </a:schemeClr>
              </a:solidFill>
            </a:endParaRPr>
          </a:p>
          <a:p>
            <a:pPr indent="-182880" eaLnBrk="1" fontAlgn="auto" hangingPunct="1">
              <a:buClr>
                <a:schemeClr val="accent6">
                  <a:lumMod val="75000"/>
                </a:schemeClr>
              </a:buClr>
              <a:buFont typeface="Arial" pitchFamily="34" charset="0"/>
              <a:buChar char="•"/>
              <a:defRPr/>
            </a:pPr>
            <a:endParaRPr lang="en-US" sz="2800" dirty="0">
              <a:solidFill>
                <a:schemeClr val="tx1">
                  <a:lumMod val="75000"/>
                  <a:lumOff val="25000"/>
                </a:schemeClr>
              </a:solidFill>
            </a:endParaRPr>
          </a:p>
          <a:p>
            <a:pPr indent="-182880" eaLnBrk="1" fontAlgn="auto" hangingPunct="1">
              <a:buClr>
                <a:schemeClr val="accent6">
                  <a:lumMod val="75000"/>
                </a:schemeClr>
              </a:buClr>
              <a:buFont typeface="Arial" pitchFamily="34" charset="0"/>
              <a:buChar char="•"/>
              <a:defRPr/>
            </a:pPr>
            <a:endParaRPr lang="en-US" sz="2800" dirty="0">
              <a:solidFill>
                <a:srgbClr val="FCFC70"/>
              </a:solidFill>
            </a:endParaRPr>
          </a:p>
        </p:txBody>
      </p:sp>
    </p:spTree>
    <p:extLst>
      <p:ext uri="{BB962C8B-B14F-4D97-AF65-F5344CB8AC3E}">
        <p14:creationId xmlns:p14="http://schemas.microsoft.com/office/powerpoint/2010/main" val="25562972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799" y="1315234"/>
            <a:ext cx="7957159" cy="4931079"/>
          </a:xfrm>
        </p:spPr>
        <p:txBody>
          <a:bodyPr>
            <a:normAutofit/>
          </a:bodyPr>
          <a:lstStyle/>
          <a:p>
            <a:r>
              <a:rPr lang="en-US" sz="2800" dirty="0">
                <a:solidFill>
                  <a:srgbClr val="0FE6FD"/>
                </a:solidFill>
              </a:rPr>
              <a:t>In the context of a comprehensive literacy framework, Close Reading is an instructional strategy that provides modeling and guided practice of the skills and strategies needed to independently read increasingly complex text and apply newly acquired knowledge in text-based demonstrations of deep understanding</a:t>
            </a:r>
            <a:r>
              <a:rPr lang="en-US" sz="2800" dirty="0"/>
              <a:t>. </a:t>
            </a:r>
            <a:endParaRPr lang="en-US" sz="2800" dirty="0" smtClean="0"/>
          </a:p>
          <a:p>
            <a:endParaRPr lang="en-US" sz="2800" dirty="0"/>
          </a:p>
          <a:p>
            <a:r>
              <a:rPr lang="en-US" sz="2800" dirty="0" smtClean="0"/>
              <a:t>		</a:t>
            </a:r>
            <a:r>
              <a:rPr lang="en-US" sz="2000" dirty="0" smtClean="0"/>
              <a:t>Brown </a:t>
            </a:r>
            <a:r>
              <a:rPr lang="en-US" sz="2000" dirty="0"/>
              <a:t>&amp; </a:t>
            </a:r>
            <a:r>
              <a:rPr lang="en-US" sz="2000" dirty="0" err="1" smtClean="0"/>
              <a:t>Kappes</a:t>
            </a:r>
            <a:r>
              <a:rPr lang="en-US" sz="2000" dirty="0" smtClean="0"/>
              <a:t> (The Aspen Institute), </a:t>
            </a:r>
            <a:r>
              <a:rPr lang="en-US" sz="2000" dirty="0"/>
              <a:t>2012, p. </a:t>
            </a:r>
            <a:r>
              <a:rPr lang="en-US" sz="2000" dirty="0" smtClean="0"/>
              <a:t>4</a:t>
            </a:r>
            <a:endParaRPr lang="en-US" sz="2000" dirty="0"/>
          </a:p>
          <a:p>
            <a:r>
              <a:rPr lang="en-US" sz="2000" dirty="0" smtClean="0"/>
              <a:t>                                  www.aspeninstitute.org</a:t>
            </a:r>
          </a:p>
        </p:txBody>
      </p:sp>
    </p:spTree>
    <p:extLst>
      <p:ext uri="{BB962C8B-B14F-4D97-AF65-F5344CB8AC3E}">
        <p14:creationId xmlns:p14="http://schemas.microsoft.com/office/powerpoint/2010/main" val="29686409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676400"/>
            <a:ext cx="7772400" cy="5181600"/>
          </a:xfrm>
        </p:spPr>
        <p:txBody>
          <a:bodyPr>
            <a:normAutofit/>
          </a:bodyPr>
          <a:lstStyle/>
          <a:p>
            <a:r>
              <a:rPr lang="en-US" sz="2800" dirty="0">
                <a:solidFill>
                  <a:schemeClr val="accent6"/>
                </a:solidFill>
              </a:rPr>
              <a:t>Through text-based questions and </a:t>
            </a:r>
            <a:r>
              <a:rPr lang="en-US" sz="2800" dirty="0" smtClean="0">
                <a:solidFill>
                  <a:schemeClr val="accent6"/>
                </a:solidFill>
              </a:rPr>
              <a:t>discussions, teachers guide students to </a:t>
            </a:r>
            <a:r>
              <a:rPr lang="en-US" sz="2800" dirty="0">
                <a:solidFill>
                  <a:schemeClr val="accent6"/>
                </a:solidFill>
              </a:rPr>
              <a:t>deeply analyze and appreciate various aspects of the text, such as key vocabulary and how its meaning is shaped by context; attention to form, tone, imagery and/or rhetorical devices; the significance of word choice and syntax; and the discovery of different levels of meaning as passages are read multiple times. </a:t>
            </a:r>
          </a:p>
          <a:p>
            <a:endParaRPr lang="en-US" sz="2800" dirty="0"/>
          </a:p>
        </p:txBody>
      </p:sp>
    </p:spTree>
    <p:extLst>
      <p:ext uri="{BB962C8B-B14F-4D97-AF65-F5344CB8AC3E}">
        <p14:creationId xmlns:p14="http://schemas.microsoft.com/office/powerpoint/2010/main" val="384518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1143000"/>
          </a:xfrm>
        </p:spPr>
        <p:txBody>
          <a:bodyPr/>
          <a:lstStyle/>
          <a:p>
            <a:r>
              <a:rPr lang="en-US" b="1" dirty="0" smtClean="0">
                <a:solidFill>
                  <a:schemeClr val="accent6"/>
                </a:solidFill>
              </a:rPr>
              <a:t>Mark Up and Annotate Text</a:t>
            </a:r>
            <a:endParaRPr lang="en-US" b="1" dirty="0">
              <a:solidFill>
                <a:schemeClr val="accent6"/>
              </a:solidFill>
            </a:endParaRPr>
          </a:p>
        </p:txBody>
      </p:sp>
      <p:sp>
        <p:nvSpPr>
          <p:cNvPr id="3" name="Text Placeholder 2"/>
          <p:cNvSpPr>
            <a:spLocks noGrp="1"/>
          </p:cNvSpPr>
          <p:nvPr>
            <p:ph type="body" sz="half" idx="1"/>
          </p:nvPr>
        </p:nvSpPr>
        <p:spPr>
          <a:xfrm>
            <a:off x="355601" y="1447800"/>
            <a:ext cx="8450196" cy="5117578"/>
          </a:xfrm>
        </p:spPr>
        <p:txBody>
          <a:bodyPr>
            <a:normAutofit fontScale="70000" lnSpcReduction="20000"/>
          </a:bodyPr>
          <a:lstStyle/>
          <a:p>
            <a:r>
              <a:rPr lang="en-US" sz="3200" dirty="0" smtClean="0"/>
              <a:t>Students can:</a:t>
            </a:r>
          </a:p>
          <a:p>
            <a:endParaRPr lang="en-US" sz="3200" dirty="0"/>
          </a:p>
          <a:p>
            <a:pPr marL="457200" indent="-457200">
              <a:buClr>
                <a:schemeClr val="accent6"/>
              </a:buClr>
              <a:buFont typeface="Arial" pitchFamily="34" charset="0"/>
              <a:buChar char="•"/>
            </a:pPr>
            <a:r>
              <a:rPr lang="en-US" sz="3200" dirty="0" smtClean="0"/>
              <a:t>Use the “Sticky Note” feature in PDFs</a:t>
            </a:r>
          </a:p>
          <a:p>
            <a:pPr marL="457200" indent="-457200">
              <a:buClr>
                <a:schemeClr val="accent6"/>
              </a:buClr>
              <a:buFont typeface="Arial" pitchFamily="34" charset="0"/>
              <a:buChar char="•"/>
            </a:pPr>
            <a:endParaRPr lang="en-US" sz="3200" dirty="0" smtClean="0"/>
          </a:p>
          <a:p>
            <a:pPr marL="457200" indent="-457200">
              <a:buClr>
                <a:schemeClr val="accent6"/>
              </a:buClr>
              <a:buFont typeface="Arial" pitchFamily="34" charset="0"/>
              <a:buChar char="•"/>
            </a:pPr>
            <a:r>
              <a:rPr lang="en-US" sz="3200" dirty="0" smtClean="0"/>
              <a:t>Write directly on the passages</a:t>
            </a:r>
          </a:p>
          <a:p>
            <a:pPr marL="457200" indent="-457200">
              <a:buClr>
                <a:schemeClr val="accent6"/>
              </a:buClr>
              <a:buFont typeface="Arial" pitchFamily="34" charset="0"/>
              <a:buChar char="•"/>
            </a:pPr>
            <a:endParaRPr lang="en-US" sz="3200" dirty="0" smtClean="0"/>
          </a:p>
          <a:p>
            <a:pPr marL="457200" indent="-457200">
              <a:buClr>
                <a:schemeClr val="accent6"/>
              </a:buClr>
              <a:buFont typeface="Arial" pitchFamily="34" charset="0"/>
              <a:buChar char="•"/>
            </a:pPr>
            <a:r>
              <a:rPr lang="en-US" sz="3200" dirty="0" smtClean="0"/>
              <a:t>Use Mobile </a:t>
            </a:r>
            <a:r>
              <a:rPr lang="en-US" sz="3200" dirty="0"/>
              <a:t>apps </a:t>
            </a:r>
            <a:r>
              <a:rPr lang="en-US" sz="3200" dirty="0" smtClean="0"/>
              <a:t>that can be purchased:</a:t>
            </a:r>
          </a:p>
          <a:p>
            <a:pPr>
              <a:buClr>
                <a:schemeClr val="accent6"/>
              </a:buClr>
            </a:pPr>
            <a:r>
              <a:rPr lang="en-US" sz="3200" dirty="0"/>
              <a:t>	</a:t>
            </a:r>
            <a:r>
              <a:rPr lang="en-US" sz="3200" dirty="0" smtClean="0"/>
              <a:t>	Notability </a:t>
            </a:r>
            <a:r>
              <a:rPr lang="en-US" sz="3200" dirty="0"/>
              <a:t>(www.gingerlabs.com/cont/notability.php</a:t>
            </a:r>
            <a:r>
              <a:rPr lang="en-US" sz="3200" dirty="0" smtClean="0"/>
              <a:t>) </a:t>
            </a:r>
          </a:p>
          <a:p>
            <a:pPr>
              <a:buClr>
                <a:schemeClr val="accent6"/>
              </a:buClr>
            </a:pPr>
            <a:r>
              <a:rPr lang="en-US" sz="3200" dirty="0" smtClean="0"/>
              <a:t>		</a:t>
            </a:r>
            <a:r>
              <a:rPr lang="en-US" sz="3200" dirty="0" err="1" smtClean="0"/>
              <a:t>GoodReader</a:t>
            </a:r>
            <a:r>
              <a:rPr lang="en-US" sz="3200" dirty="0" smtClean="0"/>
              <a:t> </a:t>
            </a:r>
            <a:r>
              <a:rPr lang="en-US" sz="3200" dirty="0"/>
              <a:t>(</a:t>
            </a:r>
            <a:r>
              <a:rPr lang="en-US" sz="3200" dirty="0" smtClean="0"/>
              <a:t>itunes.apple.com/us/app/</a:t>
            </a:r>
            <a:r>
              <a:rPr lang="en-US" sz="3200" dirty="0" err="1" smtClean="0"/>
              <a:t>goodreader</a:t>
            </a:r>
            <a:r>
              <a:rPr lang="en-US" sz="3200" dirty="0" smtClean="0"/>
              <a:t>-for-			</a:t>
            </a:r>
            <a:r>
              <a:rPr lang="en-US" sz="3200" dirty="0" err="1" smtClean="0"/>
              <a:t>ipad</a:t>
            </a:r>
            <a:r>
              <a:rPr lang="en-US" sz="3200" dirty="0" smtClean="0"/>
              <a:t>/id363448914?mt=8)</a:t>
            </a:r>
          </a:p>
          <a:p>
            <a:pPr>
              <a:buClr>
                <a:schemeClr val="accent6"/>
              </a:buClr>
            </a:pPr>
            <a:r>
              <a:rPr lang="en-US" sz="3200" dirty="0" smtClean="0"/>
              <a:t>		</a:t>
            </a:r>
            <a:r>
              <a:rPr lang="en-US" sz="3200" dirty="0" err="1" smtClean="0"/>
              <a:t>iAnnotate</a:t>
            </a:r>
            <a:r>
              <a:rPr lang="en-US" sz="3200" dirty="0" smtClean="0"/>
              <a:t> </a:t>
            </a:r>
            <a:r>
              <a:rPr lang="en-US" sz="3200" dirty="0"/>
              <a:t>PDF (</a:t>
            </a:r>
            <a:r>
              <a:rPr lang="en-US" sz="3200" dirty="0" smtClean="0"/>
              <a:t>www</a:t>
            </a:r>
            <a:r>
              <a:rPr lang="en-US" sz="3200" dirty="0"/>
              <a:t>.branchfire.com/iannotate) </a:t>
            </a:r>
            <a:endParaRPr lang="en-US" sz="3200" dirty="0" smtClean="0"/>
          </a:p>
          <a:p>
            <a:pPr marL="457200" indent="-457200">
              <a:buClr>
                <a:schemeClr val="accent6"/>
              </a:buClr>
              <a:buFont typeface="Arial" pitchFamily="34" charset="0"/>
              <a:buChar char="•"/>
            </a:pPr>
            <a:r>
              <a:rPr lang="en-US" sz="3200" dirty="0" smtClean="0"/>
              <a:t>These apps have </a:t>
            </a:r>
            <a:r>
              <a:rPr lang="en-US" sz="3200" dirty="0"/>
              <a:t>many more options for students to annotate, highlight, draw, place sticky notes, etc</a:t>
            </a:r>
            <a:r>
              <a:rPr lang="en-US" sz="2900" dirty="0"/>
              <a:t>. </a:t>
            </a:r>
          </a:p>
        </p:txBody>
      </p:sp>
    </p:spTree>
    <p:extLst>
      <p:ext uri="{BB962C8B-B14F-4D97-AF65-F5344CB8AC3E}">
        <p14:creationId xmlns:p14="http://schemas.microsoft.com/office/powerpoint/2010/main" val="42690470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799" y="1555315"/>
            <a:ext cx="8032315" cy="4114800"/>
          </a:xfrm>
        </p:spPr>
        <p:txBody>
          <a:bodyPr/>
          <a:lstStyle/>
          <a:p>
            <a:r>
              <a:rPr lang="en-US" sz="2800" dirty="0">
                <a:solidFill>
                  <a:schemeClr val="tx1">
                    <a:lumMod val="75000"/>
                    <a:lumOff val="25000"/>
                  </a:schemeClr>
                </a:solidFill>
              </a:rPr>
              <a:t>The teacher’s goal in the use of Close Reading is to gradually release responsibility to students—moving from an environment </a:t>
            </a:r>
            <a:r>
              <a:rPr lang="en-US" sz="2800" dirty="0" smtClean="0">
                <a:solidFill>
                  <a:schemeClr val="tx1">
                    <a:lumMod val="75000"/>
                    <a:lumOff val="25000"/>
                  </a:schemeClr>
                </a:solidFill>
              </a:rPr>
              <a:t>in which </a:t>
            </a:r>
            <a:r>
              <a:rPr lang="en-US" sz="2800" dirty="0">
                <a:solidFill>
                  <a:schemeClr val="tx1">
                    <a:lumMod val="75000"/>
                    <a:lumOff val="25000"/>
                  </a:schemeClr>
                </a:solidFill>
              </a:rPr>
              <a:t>the teacher models for students the strategies to one where students employ the strategies on their own when they read independently. </a:t>
            </a:r>
            <a:endParaRPr lang="en-US" sz="2800" dirty="0" smtClean="0">
              <a:solidFill>
                <a:schemeClr val="tx1">
                  <a:lumMod val="75000"/>
                  <a:lumOff val="25000"/>
                </a:schemeClr>
              </a:solidFill>
            </a:endParaRPr>
          </a:p>
          <a:p>
            <a:endParaRPr lang="en-US" sz="2000" dirty="0" smtClean="0">
              <a:solidFill>
                <a:schemeClr val="tx1">
                  <a:lumMod val="75000"/>
                  <a:lumOff val="25000"/>
                </a:schemeClr>
              </a:solidFill>
            </a:endParaRPr>
          </a:p>
          <a:p>
            <a:r>
              <a:rPr lang="en-US" sz="2000" dirty="0">
                <a:solidFill>
                  <a:schemeClr val="tx1">
                    <a:lumMod val="75000"/>
                    <a:lumOff val="25000"/>
                  </a:schemeClr>
                </a:solidFill>
              </a:rPr>
              <a:t>	</a:t>
            </a:r>
            <a:r>
              <a:rPr lang="en-US" sz="2000" dirty="0" smtClean="0">
                <a:solidFill>
                  <a:schemeClr val="tx1">
                    <a:lumMod val="75000"/>
                    <a:lumOff val="25000"/>
                  </a:schemeClr>
                </a:solidFill>
              </a:rPr>
              <a:t>	              The </a:t>
            </a:r>
            <a:r>
              <a:rPr lang="en-US" sz="2000" dirty="0">
                <a:solidFill>
                  <a:schemeClr val="tx1">
                    <a:lumMod val="75000"/>
                    <a:lumOff val="25000"/>
                  </a:schemeClr>
                </a:solidFill>
              </a:rPr>
              <a:t>Aspen Institute, Brown &amp; </a:t>
            </a:r>
            <a:r>
              <a:rPr lang="en-US" sz="2000" dirty="0" err="1">
                <a:solidFill>
                  <a:schemeClr val="tx1">
                    <a:lumMod val="75000"/>
                    <a:lumOff val="25000"/>
                  </a:schemeClr>
                </a:solidFill>
              </a:rPr>
              <a:t>Kappes</a:t>
            </a:r>
            <a:r>
              <a:rPr lang="en-US" sz="2000" dirty="0">
                <a:solidFill>
                  <a:schemeClr val="tx1">
                    <a:lumMod val="75000"/>
                    <a:lumOff val="25000"/>
                  </a:schemeClr>
                </a:solidFill>
              </a:rPr>
              <a:t>, 2012, p. </a:t>
            </a:r>
            <a:r>
              <a:rPr lang="en-US" sz="2000" dirty="0" smtClean="0">
                <a:solidFill>
                  <a:schemeClr val="tx1">
                    <a:lumMod val="75000"/>
                    <a:lumOff val="25000"/>
                  </a:schemeClr>
                </a:solidFill>
              </a:rPr>
              <a:t>2</a:t>
            </a:r>
            <a:endParaRPr lang="en-US" sz="2000" dirty="0">
              <a:solidFill>
                <a:schemeClr val="tx1">
                  <a:lumMod val="75000"/>
                  <a:lumOff val="25000"/>
                </a:schemeClr>
              </a:solidFill>
            </a:endParaRPr>
          </a:p>
          <a:p>
            <a:endParaRPr lang="en-US" sz="2000" dirty="0"/>
          </a:p>
        </p:txBody>
      </p:sp>
    </p:spTree>
    <p:extLst>
      <p:ext uri="{BB962C8B-B14F-4D97-AF65-F5344CB8AC3E}">
        <p14:creationId xmlns:p14="http://schemas.microsoft.com/office/powerpoint/2010/main" val="21221188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7772400" cy="1143000"/>
          </a:xfrm>
        </p:spPr>
        <p:txBody>
          <a:bodyPr/>
          <a:lstStyle/>
          <a:p>
            <a:pPr eaLnBrk="1" fontAlgn="auto" hangingPunct="1">
              <a:spcAft>
                <a:spcPts val="0"/>
              </a:spcAft>
              <a:defRPr/>
            </a:pPr>
            <a:r>
              <a:rPr lang="en-US" dirty="0" smtClean="0"/>
              <a:t>   </a:t>
            </a:r>
            <a:endParaRPr lang="en-US" sz="4000" b="1" dirty="0">
              <a:solidFill>
                <a:srgbClr val="FFFF00"/>
              </a:solidFill>
            </a:endParaRPr>
          </a:p>
        </p:txBody>
      </p:sp>
      <p:sp>
        <p:nvSpPr>
          <p:cNvPr id="3" name="Text Placeholder 2"/>
          <p:cNvSpPr>
            <a:spLocks noGrp="1"/>
          </p:cNvSpPr>
          <p:nvPr>
            <p:ph type="body" sz="half" idx="1"/>
          </p:nvPr>
        </p:nvSpPr>
        <p:spPr>
          <a:xfrm>
            <a:off x="381000" y="457200"/>
            <a:ext cx="8382000" cy="6096000"/>
          </a:xfrm>
        </p:spPr>
        <p:txBody>
          <a:bodyPr rtlCol="0">
            <a:normAutofit/>
          </a:bodyPr>
          <a:lstStyle/>
          <a:p>
            <a:pPr marL="68580" indent="0" eaLnBrk="1" fontAlgn="auto" hangingPunct="1">
              <a:spcAft>
                <a:spcPts val="0"/>
              </a:spcAft>
              <a:buFont typeface="Wingdings 3" pitchFamily="18" charset="2"/>
              <a:buNone/>
              <a:defRPr/>
            </a:pPr>
            <a:r>
              <a:rPr lang="en-US" sz="3600" dirty="0" smtClean="0"/>
              <a:t> </a:t>
            </a:r>
            <a:r>
              <a:rPr lang="en-US" sz="4800" dirty="0" smtClean="0">
                <a:solidFill>
                  <a:schemeClr val="accent6"/>
                </a:solidFill>
              </a:rPr>
              <a:t>Analyze</a:t>
            </a:r>
          </a:p>
          <a:p>
            <a:pPr marL="68580" indent="0" eaLnBrk="1" fontAlgn="auto" hangingPunct="1">
              <a:spcAft>
                <a:spcPts val="0"/>
              </a:spcAft>
              <a:buFont typeface="Wingdings 3" pitchFamily="18" charset="2"/>
              <a:buNone/>
              <a:defRPr/>
            </a:pPr>
            <a:endParaRPr lang="en-US" sz="4800" dirty="0" smtClean="0">
              <a:solidFill>
                <a:srgbClr val="FFFF00"/>
              </a:solidFill>
            </a:endParaRPr>
          </a:p>
          <a:p>
            <a:pPr indent="-274320" eaLnBrk="1" fontAlgn="auto" hangingPunct="1">
              <a:spcAft>
                <a:spcPts val="0"/>
              </a:spcAft>
              <a:defRPr/>
            </a:pPr>
            <a:r>
              <a:rPr lang="en-US" sz="3600" dirty="0" smtClean="0"/>
              <a:t>To examine the structure of information in detail, particularly for the purpose of explanation</a:t>
            </a:r>
          </a:p>
          <a:p>
            <a:pPr indent="-274320" eaLnBrk="1" fontAlgn="auto" hangingPunct="1">
              <a:spcAft>
                <a:spcPts val="0"/>
              </a:spcAft>
              <a:defRPr/>
            </a:pPr>
            <a:endParaRPr lang="en-US" sz="3600" dirty="0"/>
          </a:p>
          <a:p>
            <a:pPr indent="-274320" eaLnBrk="1" fontAlgn="auto" hangingPunct="1">
              <a:spcAft>
                <a:spcPts val="0"/>
              </a:spcAft>
              <a:defRPr/>
            </a:pPr>
            <a:r>
              <a:rPr lang="en-US" sz="3600" dirty="0" smtClean="0"/>
              <a:t>To demonstrate an ability to see patterns and classify information into component parts</a:t>
            </a:r>
          </a:p>
          <a:p>
            <a:pPr indent="-274320" eaLnBrk="1" fontAlgn="auto" hangingPunct="1">
              <a:spcAft>
                <a:spcPts val="0"/>
              </a:spcAft>
              <a:defRPr/>
            </a:pPr>
            <a:endParaRPr lang="en-US" sz="3600" dirty="0"/>
          </a:p>
        </p:txBody>
      </p:sp>
    </p:spTree>
    <p:extLst>
      <p:ext uri="{BB962C8B-B14F-4D97-AF65-F5344CB8AC3E}">
        <p14:creationId xmlns:p14="http://schemas.microsoft.com/office/powerpoint/2010/main" val="15669547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172232" y="313150"/>
            <a:ext cx="8971767" cy="6544849"/>
          </a:xfrm>
        </p:spPr>
        <p:txBody>
          <a:bodyPr rtlCol="0">
            <a:normAutofit fontScale="40000" lnSpcReduction="20000"/>
          </a:bodyPr>
          <a:lstStyle/>
          <a:p>
            <a:pPr marL="68580" indent="0" eaLnBrk="1" fontAlgn="auto" hangingPunct="1">
              <a:spcAft>
                <a:spcPts val="0"/>
              </a:spcAft>
              <a:buFont typeface="Wingdings 3" pitchFamily="18" charset="2"/>
              <a:buNone/>
              <a:defRPr/>
            </a:pPr>
            <a:r>
              <a:rPr lang="en-US" sz="6000" dirty="0" smtClean="0">
                <a:solidFill>
                  <a:schemeClr val="accent6"/>
                </a:solidFill>
              </a:rPr>
              <a:t>When analyzing text…</a:t>
            </a:r>
          </a:p>
          <a:p>
            <a:pPr indent="-274320" eaLnBrk="1" fontAlgn="auto" hangingPunct="1">
              <a:spcAft>
                <a:spcPts val="0"/>
              </a:spcAft>
              <a:defRPr/>
            </a:pPr>
            <a:endParaRPr lang="en-US" sz="5100" dirty="0"/>
          </a:p>
          <a:p>
            <a:pPr marL="297180" indent="-571500" eaLnBrk="1" fontAlgn="auto" hangingPunct="1">
              <a:spcAft>
                <a:spcPts val="0"/>
              </a:spcAft>
              <a:buClr>
                <a:schemeClr val="accent6"/>
              </a:buClr>
              <a:buFont typeface="Arial" pitchFamily="34" charset="0"/>
              <a:buChar char="•"/>
              <a:defRPr/>
            </a:pPr>
            <a:r>
              <a:rPr lang="en-US" sz="5100" dirty="0" smtClean="0"/>
              <a:t> </a:t>
            </a:r>
            <a:r>
              <a:rPr lang="en-US" sz="6000" dirty="0" smtClean="0"/>
              <a:t>Generate and Respond to Questions … Discuss</a:t>
            </a:r>
          </a:p>
          <a:p>
            <a:pPr marL="297180" indent="-571500" eaLnBrk="1" fontAlgn="auto" hangingPunct="1">
              <a:spcAft>
                <a:spcPts val="0"/>
              </a:spcAft>
              <a:buClr>
                <a:schemeClr val="accent6"/>
              </a:buClr>
              <a:buFont typeface="Arial" pitchFamily="34" charset="0"/>
              <a:buChar char="•"/>
              <a:defRPr/>
            </a:pPr>
            <a:endParaRPr lang="en-US" sz="6000" dirty="0"/>
          </a:p>
          <a:p>
            <a:pPr marL="297180" indent="-571500" eaLnBrk="1" fontAlgn="auto" hangingPunct="1">
              <a:spcAft>
                <a:spcPts val="0"/>
              </a:spcAft>
              <a:buClr>
                <a:schemeClr val="accent6"/>
              </a:buClr>
              <a:buFont typeface="Arial" pitchFamily="34" charset="0"/>
              <a:buChar char="•"/>
              <a:defRPr/>
            </a:pPr>
            <a:r>
              <a:rPr lang="en-US" sz="6000" dirty="0" smtClean="0"/>
              <a:t> Use Knowledge of  Text Structures </a:t>
            </a:r>
            <a:r>
              <a:rPr lang="en-US" sz="6000" dirty="0"/>
              <a:t> </a:t>
            </a:r>
            <a:r>
              <a:rPr lang="en-US" sz="6000" dirty="0" smtClean="0"/>
              <a:t> … Discuss</a:t>
            </a:r>
          </a:p>
          <a:p>
            <a:pPr eaLnBrk="1" fontAlgn="auto" hangingPunct="1">
              <a:spcAft>
                <a:spcPts val="0"/>
              </a:spcAft>
              <a:buClr>
                <a:schemeClr val="accent6"/>
              </a:buClr>
              <a:defRPr/>
            </a:pPr>
            <a:r>
              <a:rPr lang="en-US" sz="6000" dirty="0"/>
              <a:t> </a:t>
            </a:r>
            <a:r>
              <a:rPr lang="en-US" sz="6000" dirty="0" smtClean="0"/>
              <a:t>         (Narrative, Informational)</a:t>
            </a:r>
          </a:p>
          <a:p>
            <a:pPr eaLnBrk="1" fontAlgn="auto" hangingPunct="1">
              <a:spcAft>
                <a:spcPts val="0"/>
              </a:spcAft>
              <a:buClr>
                <a:schemeClr val="accent6"/>
              </a:buClr>
              <a:defRPr/>
            </a:pPr>
            <a:endParaRPr lang="en-US" sz="6000" dirty="0" smtClean="0"/>
          </a:p>
          <a:p>
            <a:pPr marL="685800" indent="-685800" eaLnBrk="1" fontAlgn="auto" hangingPunct="1">
              <a:spcAft>
                <a:spcPts val="0"/>
              </a:spcAft>
              <a:buClr>
                <a:schemeClr val="accent6"/>
              </a:buClr>
              <a:buFont typeface="Arial" pitchFamily="34" charset="0"/>
              <a:buChar char="•"/>
              <a:defRPr/>
            </a:pPr>
            <a:r>
              <a:rPr lang="en-US" sz="6000" dirty="0" smtClean="0"/>
              <a:t>Investigate Vocabulary …Discuss</a:t>
            </a:r>
          </a:p>
          <a:p>
            <a:pPr marL="571500" indent="-571500" eaLnBrk="1" fontAlgn="auto" hangingPunct="1">
              <a:spcAft>
                <a:spcPts val="0"/>
              </a:spcAft>
              <a:buClr>
                <a:schemeClr val="accent6"/>
              </a:buClr>
              <a:buFont typeface="Arial" pitchFamily="34" charset="0"/>
              <a:buChar char="•"/>
              <a:defRPr/>
            </a:pPr>
            <a:endParaRPr lang="en-US" sz="6000" dirty="0"/>
          </a:p>
          <a:p>
            <a:pPr marL="571500" indent="-571500" eaLnBrk="1" fontAlgn="auto" hangingPunct="1">
              <a:spcAft>
                <a:spcPts val="0"/>
              </a:spcAft>
              <a:buClr>
                <a:schemeClr val="accent6"/>
              </a:buClr>
              <a:buFont typeface="Arial" pitchFamily="34" charset="0"/>
              <a:buChar char="•"/>
              <a:defRPr/>
            </a:pPr>
            <a:r>
              <a:rPr lang="en-US" sz="6000" dirty="0" smtClean="0"/>
              <a:t>Question the Author…Question the Context…Question the Text … Discuss</a:t>
            </a:r>
          </a:p>
          <a:p>
            <a:pPr marL="571500" indent="-571500" eaLnBrk="1" fontAlgn="auto" hangingPunct="1">
              <a:spcAft>
                <a:spcPts val="0"/>
              </a:spcAft>
              <a:buClr>
                <a:schemeClr val="accent6"/>
              </a:buClr>
              <a:buFont typeface="Arial" pitchFamily="34" charset="0"/>
              <a:buChar char="•"/>
              <a:defRPr/>
            </a:pPr>
            <a:endParaRPr lang="en-US" sz="6000" dirty="0"/>
          </a:p>
          <a:p>
            <a:pPr marL="571500" indent="-571500" eaLnBrk="1" fontAlgn="auto" hangingPunct="1">
              <a:spcAft>
                <a:spcPts val="0"/>
              </a:spcAft>
              <a:buClr>
                <a:schemeClr val="accent6"/>
              </a:buClr>
              <a:buFont typeface="Arial" pitchFamily="34" charset="0"/>
              <a:buChar char="•"/>
              <a:defRPr/>
            </a:pPr>
            <a:r>
              <a:rPr lang="en-US" sz="6000" dirty="0" smtClean="0"/>
              <a:t>Mark-up, Annotate Text … Discuss</a:t>
            </a:r>
          </a:p>
          <a:p>
            <a:pPr marL="297180" indent="-571500" eaLnBrk="1" fontAlgn="auto" hangingPunct="1">
              <a:spcAft>
                <a:spcPts val="0"/>
              </a:spcAft>
              <a:buClr>
                <a:schemeClr val="accent6"/>
              </a:buClr>
              <a:buFont typeface="Arial" pitchFamily="34" charset="0"/>
              <a:buChar char="•"/>
              <a:defRPr/>
            </a:pPr>
            <a:endParaRPr lang="en-US" sz="6000" dirty="0"/>
          </a:p>
          <a:p>
            <a:pPr marL="297180" indent="-571500" eaLnBrk="1" fontAlgn="auto" hangingPunct="1">
              <a:spcAft>
                <a:spcPts val="0"/>
              </a:spcAft>
              <a:buClr>
                <a:schemeClr val="accent6"/>
              </a:buClr>
              <a:buFont typeface="Arial" pitchFamily="34" charset="0"/>
              <a:buChar char="•"/>
              <a:defRPr/>
            </a:pPr>
            <a:r>
              <a:rPr lang="en-US" sz="6000" dirty="0" smtClean="0"/>
              <a:t>Summarize Text … Discuss</a:t>
            </a:r>
          </a:p>
          <a:p>
            <a:pPr indent="-274320" eaLnBrk="1" fontAlgn="auto" hangingPunct="1">
              <a:spcAft>
                <a:spcPts val="0"/>
              </a:spcAft>
              <a:defRPr/>
            </a:pPr>
            <a:endParaRPr lang="en-US" sz="3600" dirty="0"/>
          </a:p>
          <a:p>
            <a:pPr indent="-274320" eaLnBrk="1" fontAlgn="auto" hangingPunct="1">
              <a:spcAft>
                <a:spcPts val="0"/>
              </a:spcAft>
              <a:defRPr/>
            </a:pPr>
            <a:endParaRPr lang="en-US" sz="3600" dirty="0"/>
          </a:p>
        </p:txBody>
      </p:sp>
    </p:spTree>
    <p:extLst>
      <p:ext uri="{BB962C8B-B14F-4D97-AF65-F5344CB8AC3E}">
        <p14:creationId xmlns:p14="http://schemas.microsoft.com/office/powerpoint/2010/main" val="2517231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125250"/>
            <a:ext cx="7772400" cy="1143000"/>
          </a:xfrm>
        </p:spPr>
        <p:txBody>
          <a:bodyPr/>
          <a:lstStyle/>
          <a:p>
            <a:r>
              <a:rPr lang="en-US" dirty="0" smtClean="0">
                <a:solidFill>
                  <a:schemeClr val="accent6">
                    <a:lumMod val="60000"/>
                    <a:lumOff val="40000"/>
                  </a:schemeClr>
                </a:solidFill>
              </a:rPr>
              <a:t>Generate and Respond to Questions</a:t>
            </a:r>
            <a:endParaRPr lang="en-US" dirty="0">
              <a:solidFill>
                <a:schemeClr val="accent6">
                  <a:lumMod val="60000"/>
                  <a:lumOff val="40000"/>
                </a:schemeClr>
              </a:solidFill>
            </a:endParaRPr>
          </a:p>
        </p:txBody>
      </p:sp>
    </p:spTree>
    <p:extLst>
      <p:ext uri="{BB962C8B-B14F-4D97-AF65-F5344CB8AC3E}">
        <p14:creationId xmlns:p14="http://schemas.microsoft.com/office/powerpoint/2010/main" val="13103054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8600" y="205635"/>
            <a:ext cx="5105400" cy="762000"/>
          </a:xfrm>
        </p:spPr>
        <p:txBody>
          <a:bodyPr lIns="90488" tIns="44450" rIns="90488" bIns="44450"/>
          <a:lstStyle/>
          <a:p>
            <a:pPr marL="484632" eaLnBrk="1" fontAlgn="auto" hangingPunct="1">
              <a:spcAft>
                <a:spcPts val="0"/>
              </a:spcAft>
              <a:defRPr/>
            </a:pPr>
            <a:r>
              <a:rPr lang="en-US" dirty="0" smtClean="0">
                <a:solidFill>
                  <a:schemeClr val="accent6"/>
                </a:solidFill>
                <a:latin typeface="Comic Sans MS" pitchFamily="66" charset="0"/>
              </a:rPr>
              <a:t>Question Types</a:t>
            </a:r>
          </a:p>
        </p:txBody>
      </p:sp>
      <p:sp>
        <p:nvSpPr>
          <p:cNvPr id="29699" name="Rectangle 3"/>
          <p:cNvSpPr>
            <a:spLocks noGrp="1" noChangeArrowheads="1"/>
          </p:cNvSpPr>
          <p:nvPr>
            <p:ph idx="4294967295"/>
          </p:nvPr>
        </p:nvSpPr>
        <p:spPr>
          <a:xfrm>
            <a:off x="365343" y="1149263"/>
            <a:ext cx="8991600" cy="6019800"/>
          </a:xfrm>
          <a:prstGeom prst="rect">
            <a:avLst/>
          </a:prstGeom>
        </p:spPr>
        <p:txBody>
          <a:bodyPr lIns="90488" tIns="44450" rIns="90488" bIns="44450" rtlCol="0">
            <a:normAutofit/>
          </a:bodyPr>
          <a:lstStyle/>
          <a:p>
            <a:pPr indent="-274320" eaLnBrk="1" fontAlgn="auto" hangingPunct="1">
              <a:lnSpc>
                <a:spcPct val="80000"/>
              </a:lnSpc>
              <a:spcAft>
                <a:spcPts val="0"/>
              </a:spcAft>
              <a:defRPr/>
            </a:pPr>
            <a:r>
              <a:rPr lang="en-US" b="1" dirty="0" smtClean="0">
                <a:latin typeface="Comic Sans MS" pitchFamily="66" charset="0"/>
              </a:rPr>
              <a:t>Memory Questions</a:t>
            </a:r>
            <a:r>
              <a:rPr lang="en-US" b="1" dirty="0" smtClean="0"/>
              <a:t>:</a:t>
            </a:r>
          </a:p>
          <a:p>
            <a:pPr lvl="1" indent="-274320" eaLnBrk="1" fontAlgn="auto" hangingPunct="1">
              <a:lnSpc>
                <a:spcPct val="80000"/>
              </a:lnSpc>
              <a:spcAft>
                <a:spcPts val="0"/>
              </a:spcAft>
              <a:defRPr/>
            </a:pPr>
            <a:r>
              <a:rPr lang="en-US" sz="1800" dirty="0" smtClean="0"/>
              <a:t>SIGNAL WORDS:  Who, what, where, when?</a:t>
            </a:r>
          </a:p>
          <a:p>
            <a:pPr lvl="1" indent="-274320" eaLnBrk="1" fontAlgn="auto" hangingPunct="1">
              <a:lnSpc>
                <a:spcPct val="80000"/>
              </a:lnSpc>
              <a:spcAft>
                <a:spcPts val="0"/>
              </a:spcAft>
              <a:defRPr/>
            </a:pPr>
            <a:r>
              <a:rPr lang="en-US" sz="1800" dirty="0" smtClean="0"/>
              <a:t>COGNITIVE OPERATIONS:  Naming, defining, identifying, designating</a:t>
            </a:r>
          </a:p>
          <a:p>
            <a:pPr indent="-274320" eaLnBrk="1" fontAlgn="auto" hangingPunct="1">
              <a:lnSpc>
                <a:spcPct val="80000"/>
              </a:lnSpc>
              <a:spcAft>
                <a:spcPts val="0"/>
              </a:spcAft>
              <a:buFont typeface="Wingdings" pitchFamily="2" charset="2"/>
              <a:buNone/>
              <a:defRPr/>
            </a:pPr>
            <a:endParaRPr lang="en-US" sz="1800" dirty="0" smtClean="0"/>
          </a:p>
          <a:p>
            <a:pPr indent="-274320" eaLnBrk="1" fontAlgn="auto" hangingPunct="1">
              <a:lnSpc>
                <a:spcPct val="80000"/>
              </a:lnSpc>
              <a:spcAft>
                <a:spcPts val="0"/>
              </a:spcAft>
              <a:defRPr/>
            </a:pPr>
            <a:r>
              <a:rPr lang="en-US" b="1" dirty="0" smtClean="0">
                <a:latin typeface="Comic Sans MS" pitchFamily="66" charset="0"/>
              </a:rPr>
              <a:t>Convergent Thinking Questions</a:t>
            </a:r>
            <a:r>
              <a:rPr lang="en-US" b="1" dirty="0" smtClean="0"/>
              <a:t>:</a:t>
            </a:r>
          </a:p>
          <a:p>
            <a:pPr lvl="1" indent="-274320" eaLnBrk="1" fontAlgn="auto" hangingPunct="1">
              <a:lnSpc>
                <a:spcPct val="80000"/>
              </a:lnSpc>
              <a:spcAft>
                <a:spcPts val="0"/>
              </a:spcAft>
              <a:defRPr/>
            </a:pPr>
            <a:r>
              <a:rPr lang="en-US" sz="1800" dirty="0" smtClean="0"/>
              <a:t>SIGNAL WORDS:  Why, how, in what ways?</a:t>
            </a:r>
          </a:p>
          <a:p>
            <a:pPr lvl="1" indent="-274320" eaLnBrk="1" fontAlgn="auto" hangingPunct="1">
              <a:lnSpc>
                <a:spcPct val="80000"/>
              </a:lnSpc>
              <a:spcAft>
                <a:spcPts val="0"/>
              </a:spcAft>
              <a:defRPr/>
            </a:pPr>
            <a:r>
              <a:rPr lang="en-US" sz="1800" dirty="0" smtClean="0"/>
              <a:t>COGNITIVE OPERATIONS:  Explaining , stating relationships, comparing and contrasting</a:t>
            </a:r>
          </a:p>
          <a:p>
            <a:pPr lvl="1" indent="-274320" eaLnBrk="1" fontAlgn="auto" hangingPunct="1">
              <a:lnSpc>
                <a:spcPct val="80000"/>
              </a:lnSpc>
              <a:spcAft>
                <a:spcPts val="0"/>
              </a:spcAft>
              <a:defRPr/>
            </a:pPr>
            <a:endParaRPr lang="en-US" sz="1800" dirty="0" smtClean="0"/>
          </a:p>
          <a:p>
            <a:pPr indent="-274320" eaLnBrk="1" fontAlgn="auto" hangingPunct="1">
              <a:lnSpc>
                <a:spcPct val="80000"/>
              </a:lnSpc>
              <a:spcAft>
                <a:spcPts val="0"/>
              </a:spcAft>
              <a:defRPr/>
            </a:pPr>
            <a:r>
              <a:rPr lang="en-US" b="1" dirty="0" smtClean="0">
                <a:latin typeface="Comic Sans MS" pitchFamily="66" charset="0"/>
              </a:rPr>
              <a:t>Divergent Thinking Questions</a:t>
            </a:r>
            <a:r>
              <a:rPr lang="en-US" b="1" dirty="0" smtClean="0"/>
              <a:t>:</a:t>
            </a:r>
          </a:p>
          <a:p>
            <a:pPr lvl="1" indent="-274320" eaLnBrk="1" fontAlgn="auto" hangingPunct="1">
              <a:lnSpc>
                <a:spcPct val="80000"/>
              </a:lnSpc>
              <a:spcAft>
                <a:spcPts val="0"/>
              </a:spcAft>
              <a:defRPr/>
            </a:pPr>
            <a:r>
              <a:rPr lang="en-US" sz="1800" dirty="0" smtClean="0"/>
              <a:t>SIGNAL WORDS:  Imagine, suppose, predict, if/then</a:t>
            </a:r>
          </a:p>
          <a:p>
            <a:pPr lvl="1" indent="-274320" eaLnBrk="1" fontAlgn="auto" hangingPunct="1">
              <a:lnSpc>
                <a:spcPct val="80000"/>
              </a:lnSpc>
              <a:spcAft>
                <a:spcPts val="0"/>
              </a:spcAft>
              <a:defRPr/>
            </a:pPr>
            <a:r>
              <a:rPr lang="en-US" sz="1800" dirty="0" smtClean="0"/>
              <a:t>COGNITIVE OPERATIONS:  Predicting, hypothesizing, inferring, reconstructing</a:t>
            </a:r>
          </a:p>
          <a:p>
            <a:pPr lvl="1" indent="-274320" eaLnBrk="1" fontAlgn="auto" hangingPunct="1">
              <a:lnSpc>
                <a:spcPct val="80000"/>
              </a:lnSpc>
              <a:spcAft>
                <a:spcPts val="0"/>
              </a:spcAft>
              <a:defRPr/>
            </a:pPr>
            <a:endParaRPr lang="en-US" sz="1800" dirty="0" smtClean="0"/>
          </a:p>
          <a:p>
            <a:pPr indent="-274320" eaLnBrk="1" fontAlgn="auto" hangingPunct="1">
              <a:lnSpc>
                <a:spcPct val="80000"/>
              </a:lnSpc>
              <a:spcAft>
                <a:spcPts val="0"/>
              </a:spcAft>
              <a:defRPr/>
            </a:pPr>
            <a:r>
              <a:rPr lang="en-US" b="1" dirty="0" smtClean="0">
                <a:latin typeface="Comic Sans MS" pitchFamily="66" charset="0"/>
              </a:rPr>
              <a:t>Evaluative Thinking Questions</a:t>
            </a:r>
            <a:r>
              <a:rPr lang="en-US" b="1" dirty="0" smtClean="0"/>
              <a:t>:</a:t>
            </a:r>
          </a:p>
          <a:p>
            <a:pPr lvl="1" indent="-274320" eaLnBrk="1" fontAlgn="auto" hangingPunct="1">
              <a:lnSpc>
                <a:spcPct val="80000"/>
              </a:lnSpc>
              <a:spcAft>
                <a:spcPts val="0"/>
              </a:spcAft>
              <a:defRPr/>
            </a:pPr>
            <a:r>
              <a:rPr lang="en-US" sz="1800" dirty="0" smtClean="0"/>
              <a:t>SIGNAL WORDS:     Defend, judge, justify/ What do you think?</a:t>
            </a:r>
          </a:p>
          <a:p>
            <a:pPr lvl="1" indent="-274320" eaLnBrk="1" fontAlgn="auto" hangingPunct="1">
              <a:lnSpc>
                <a:spcPct val="80000"/>
              </a:lnSpc>
              <a:spcAft>
                <a:spcPts val="0"/>
              </a:spcAft>
              <a:defRPr/>
            </a:pPr>
            <a:r>
              <a:rPr lang="en-US" sz="1800" dirty="0" smtClean="0"/>
              <a:t>COGNITIVE OPERATIONS: Valuing, judging, defending, justifying          										           					</a:t>
            </a:r>
            <a:r>
              <a:rPr lang="en-US" sz="1800" dirty="0" err="1" smtClean="0"/>
              <a:t>Ciardiello</a:t>
            </a:r>
            <a:r>
              <a:rPr lang="en-US" sz="1800" dirty="0" smtClean="0"/>
              <a:t>, 1998, 2007</a:t>
            </a:r>
          </a:p>
          <a:p>
            <a:pPr lvl="1" indent="-274320" eaLnBrk="1" fontAlgn="auto" hangingPunct="1">
              <a:lnSpc>
                <a:spcPct val="80000"/>
              </a:lnSpc>
              <a:spcAft>
                <a:spcPts val="0"/>
              </a:spcAft>
              <a:buFontTx/>
              <a:buNone/>
              <a:defRPr/>
            </a:pPr>
            <a:endParaRPr lang="en-US" sz="2000" dirty="0" smtClean="0"/>
          </a:p>
          <a:p>
            <a:pPr lvl="1" indent="-274320" eaLnBrk="1" fontAlgn="auto" hangingPunct="1">
              <a:lnSpc>
                <a:spcPct val="80000"/>
              </a:lnSpc>
              <a:spcAft>
                <a:spcPts val="0"/>
              </a:spcAft>
              <a:buFontTx/>
              <a:buNone/>
              <a:defRPr/>
            </a:pPr>
            <a:r>
              <a:rPr lang="en-US" sz="2000" dirty="0" smtClean="0"/>
              <a:t>						</a:t>
            </a:r>
            <a:endParaRPr lang="en-US" dirty="0" smtClean="0"/>
          </a:p>
          <a:p>
            <a:pPr lvl="1" indent="-274320" eaLnBrk="1" fontAlgn="auto" hangingPunct="1">
              <a:lnSpc>
                <a:spcPct val="80000"/>
              </a:lnSpc>
              <a:spcAft>
                <a:spcPts val="0"/>
              </a:spcAft>
              <a:defRPr/>
            </a:pPr>
            <a:endParaRPr lang="en-US" dirty="0" smtClean="0"/>
          </a:p>
        </p:txBody>
      </p:sp>
    </p:spTree>
    <p:extLst>
      <p:ext uri="{BB962C8B-B14F-4D97-AF65-F5344CB8AC3E}">
        <p14:creationId xmlns:p14="http://schemas.microsoft.com/office/powerpoint/2010/main" val="269278766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pPr algn="ctr" eaLnBrk="1" fontAlgn="auto" hangingPunct="1">
              <a:spcAft>
                <a:spcPts val="0"/>
              </a:spcAft>
              <a:defRPr/>
            </a:pPr>
            <a:r>
              <a:rPr lang="en-US" b="1" dirty="0" smtClean="0">
                <a:solidFill>
                  <a:schemeClr val="accent3"/>
                </a:solidFill>
              </a:rPr>
              <a:t>Thick</a:t>
            </a:r>
            <a:r>
              <a:rPr lang="en-US" dirty="0" smtClean="0">
                <a:solidFill>
                  <a:schemeClr val="accent3"/>
                </a:solidFill>
              </a:rPr>
              <a:t> and </a:t>
            </a:r>
            <a:r>
              <a:rPr lang="en-US" dirty="0" smtClean="0">
                <a:solidFill>
                  <a:schemeClr val="accent6"/>
                </a:solidFill>
              </a:rPr>
              <a:t>Thin</a:t>
            </a:r>
            <a:r>
              <a:rPr lang="en-US" dirty="0" smtClean="0">
                <a:solidFill>
                  <a:schemeClr val="accent2"/>
                </a:solidFill>
              </a:rPr>
              <a:t> </a:t>
            </a:r>
            <a:r>
              <a:rPr lang="en-US" dirty="0" smtClean="0">
                <a:solidFill>
                  <a:schemeClr val="accent3"/>
                </a:solidFill>
              </a:rPr>
              <a:t>Questions</a:t>
            </a:r>
          </a:p>
        </p:txBody>
      </p:sp>
      <p:sp>
        <p:nvSpPr>
          <p:cNvPr id="30723" name="Rectangle 3"/>
          <p:cNvSpPr>
            <a:spLocks noChangeArrowheads="1"/>
          </p:cNvSpPr>
          <p:nvPr/>
        </p:nvSpPr>
        <p:spPr bwMode="auto">
          <a:xfrm>
            <a:off x="914400" y="2590800"/>
            <a:ext cx="990600" cy="381000"/>
          </a:xfrm>
          <a:prstGeom prst="rect">
            <a:avLst/>
          </a:prstGeom>
          <a:solidFill>
            <a:schemeClr val="accent6"/>
          </a:solidFill>
          <a:ln w="12700">
            <a:solidFill>
              <a:schemeClr val="tx2">
                <a:lumMod val="75000"/>
              </a:schemeClr>
            </a:solidFill>
            <a:miter lim="800000"/>
            <a:headEnd type="none" w="sm" len="sm"/>
            <a:tailEnd type="none" w="sm" len="sm"/>
          </a:ln>
        </p:spPr>
        <p:txBody>
          <a:bodyPr wrap="none" anchor="ctr"/>
          <a:lstStyle/>
          <a:p>
            <a:pPr>
              <a:defRPr/>
            </a:pPr>
            <a:r>
              <a:rPr lang="en-US" dirty="0">
                <a:solidFill>
                  <a:schemeClr val="bg1"/>
                </a:solidFill>
              </a:rPr>
              <a:t> Page:</a:t>
            </a:r>
          </a:p>
        </p:txBody>
      </p:sp>
      <p:sp>
        <p:nvSpPr>
          <p:cNvPr id="30724" name="Rectangle 4"/>
          <p:cNvSpPr>
            <a:spLocks noChangeArrowheads="1"/>
          </p:cNvSpPr>
          <p:nvPr/>
        </p:nvSpPr>
        <p:spPr bwMode="auto">
          <a:xfrm>
            <a:off x="2286000" y="2590800"/>
            <a:ext cx="2514600" cy="609600"/>
          </a:xfrm>
          <a:prstGeom prst="rect">
            <a:avLst/>
          </a:prstGeom>
          <a:solidFill>
            <a:schemeClr val="accent6"/>
          </a:solidFill>
          <a:ln w="12700">
            <a:solidFill>
              <a:schemeClr val="tx2">
                <a:lumMod val="75000"/>
              </a:schemeClr>
            </a:solidFill>
            <a:miter lim="800000"/>
            <a:headEnd type="none" w="sm" len="sm"/>
            <a:tailEnd type="none" w="sm" len="sm"/>
          </a:ln>
        </p:spPr>
        <p:txBody>
          <a:bodyPr wrap="none" anchor="ctr"/>
          <a:lstStyle/>
          <a:p>
            <a:pPr>
              <a:defRPr/>
            </a:pPr>
            <a:r>
              <a:rPr lang="en-US" dirty="0"/>
              <a:t> </a:t>
            </a:r>
            <a:r>
              <a:rPr lang="en-US" sz="2800" dirty="0">
                <a:solidFill>
                  <a:schemeClr val="bg1"/>
                </a:solidFill>
              </a:rPr>
              <a:t>Thin Questions</a:t>
            </a:r>
          </a:p>
        </p:txBody>
      </p:sp>
      <p:sp>
        <p:nvSpPr>
          <p:cNvPr id="30725" name="Rectangle 5"/>
          <p:cNvSpPr>
            <a:spLocks noChangeArrowheads="1"/>
          </p:cNvSpPr>
          <p:nvPr/>
        </p:nvSpPr>
        <p:spPr bwMode="auto">
          <a:xfrm>
            <a:off x="5486400" y="2590800"/>
            <a:ext cx="2667000" cy="838200"/>
          </a:xfrm>
          <a:prstGeom prst="rect">
            <a:avLst/>
          </a:prstGeom>
          <a:solidFill>
            <a:schemeClr val="accent6"/>
          </a:solidFill>
          <a:ln w="57150">
            <a:solidFill>
              <a:schemeClr val="tx2">
                <a:lumMod val="75000"/>
              </a:schemeClr>
            </a:solidFill>
            <a:miter lim="800000"/>
            <a:headEnd type="none" w="sm" len="sm"/>
            <a:tailEnd type="none" w="sm" len="sm"/>
          </a:ln>
        </p:spPr>
        <p:txBody>
          <a:bodyPr wrap="none" anchor="ctr"/>
          <a:lstStyle/>
          <a:p>
            <a:pPr algn="ctr">
              <a:defRPr/>
            </a:pPr>
            <a:r>
              <a:rPr lang="en-US" sz="2800" b="1" dirty="0">
                <a:solidFill>
                  <a:schemeClr val="bg1"/>
                </a:solidFill>
              </a:rPr>
              <a:t>Thick</a:t>
            </a:r>
            <a:r>
              <a:rPr lang="en-US" sz="2800" dirty="0">
                <a:solidFill>
                  <a:srgbClr val="FFFF00"/>
                </a:solidFill>
              </a:rPr>
              <a:t> </a:t>
            </a:r>
            <a:r>
              <a:rPr lang="en-US" sz="2800" dirty="0">
                <a:solidFill>
                  <a:schemeClr val="bg1"/>
                </a:solidFill>
              </a:rPr>
              <a:t>Questions</a:t>
            </a:r>
          </a:p>
        </p:txBody>
      </p:sp>
      <p:sp>
        <p:nvSpPr>
          <p:cNvPr id="30726" name="Rectangle 6"/>
          <p:cNvSpPr>
            <a:spLocks noChangeArrowheads="1"/>
          </p:cNvSpPr>
          <p:nvPr/>
        </p:nvSpPr>
        <p:spPr bwMode="auto">
          <a:xfrm>
            <a:off x="990600" y="4114800"/>
            <a:ext cx="914400" cy="457200"/>
          </a:xfrm>
          <a:prstGeom prst="rect">
            <a:avLst/>
          </a:prstGeom>
          <a:solidFill>
            <a:srgbClr val="FCFC70"/>
          </a:solidFill>
          <a:ln w="12700">
            <a:solidFill>
              <a:schemeClr val="accent6"/>
            </a:solidFill>
            <a:miter lim="800000"/>
            <a:headEnd type="none" w="sm" len="sm"/>
            <a:tailEnd type="none" w="sm" len="sm"/>
          </a:ln>
        </p:spPr>
        <p:txBody>
          <a:bodyPr wrap="none" anchor="ctr"/>
          <a:lstStyle/>
          <a:p>
            <a:pPr>
              <a:defRPr/>
            </a:pPr>
            <a:endParaRPr lang="en-US"/>
          </a:p>
        </p:txBody>
      </p:sp>
      <p:sp>
        <p:nvSpPr>
          <p:cNvPr id="30727" name="Rectangle 7"/>
          <p:cNvSpPr>
            <a:spLocks noChangeArrowheads="1"/>
          </p:cNvSpPr>
          <p:nvPr/>
        </p:nvSpPr>
        <p:spPr bwMode="auto">
          <a:xfrm>
            <a:off x="2438400" y="4114800"/>
            <a:ext cx="2286000" cy="1219200"/>
          </a:xfrm>
          <a:prstGeom prst="rect">
            <a:avLst/>
          </a:prstGeom>
          <a:solidFill>
            <a:srgbClr val="FCFC70"/>
          </a:solidFill>
          <a:ln w="12700">
            <a:solidFill>
              <a:schemeClr val="accent6"/>
            </a:solidFill>
            <a:miter lim="800000"/>
            <a:headEnd type="none" w="sm" len="sm"/>
            <a:tailEnd type="none" w="sm" len="sm"/>
          </a:ln>
        </p:spPr>
        <p:txBody>
          <a:bodyPr wrap="none" anchor="ctr"/>
          <a:lstStyle/>
          <a:p>
            <a:pPr>
              <a:defRPr/>
            </a:pPr>
            <a:endParaRPr lang="en-US" sz="2800">
              <a:solidFill>
                <a:schemeClr val="accent2"/>
              </a:solidFill>
            </a:endParaRPr>
          </a:p>
        </p:txBody>
      </p:sp>
      <p:sp>
        <p:nvSpPr>
          <p:cNvPr id="30728" name="Rectangle 8"/>
          <p:cNvSpPr>
            <a:spLocks noChangeArrowheads="1"/>
          </p:cNvSpPr>
          <p:nvPr/>
        </p:nvSpPr>
        <p:spPr bwMode="auto">
          <a:xfrm>
            <a:off x="5638800" y="4114800"/>
            <a:ext cx="2590800" cy="1752600"/>
          </a:xfrm>
          <a:prstGeom prst="rect">
            <a:avLst/>
          </a:prstGeom>
          <a:solidFill>
            <a:srgbClr val="FCFC70"/>
          </a:solidFill>
          <a:ln w="57150">
            <a:solidFill>
              <a:schemeClr val="accent6"/>
            </a:solidFill>
            <a:miter lim="800000"/>
            <a:headEnd type="none" w="sm" len="sm"/>
            <a:tailEnd type="none" w="sm" len="sm"/>
          </a:ln>
        </p:spPr>
        <p:txBody>
          <a:bodyPr wrap="none" anchor="ctr"/>
          <a:lstStyle/>
          <a:p>
            <a:pPr>
              <a:defRPr/>
            </a:pPr>
            <a:endParaRPr lang="en-US"/>
          </a:p>
        </p:txBody>
      </p:sp>
      <p:sp>
        <p:nvSpPr>
          <p:cNvPr id="30729" name="Rectangle 9"/>
          <p:cNvSpPr>
            <a:spLocks noChangeArrowheads="1"/>
          </p:cNvSpPr>
          <p:nvPr/>
        </p:nvSpPr>
        <p:spPr bwMode="auto">
          <a:xfrm>
            <a:off x="574253" y="465667"/>
            <a:ext cx="7620000" cy="1219200"/>
          </a:xfrm>
          <a:prstGeom prst="rect">
            <a:avLst/>
          </a:prstGeom>
          <a:noFill/>
          <a:ln w="57150">
            <a:solidFill>
              <a:schemeClr val="accent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a:p>
        </p:txBody>
      </p:sp>
    </p:spTree>
    <p:extLst>
      <p:ext uri="{BB962C8B-B14F-4D97-AF65-F5344CB8AC3E}">
        <p14:creationId xmlns:p14="http://schemas.microsoft.com/office/powerpoint/2010/main" val="3070684874"/>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154476" y="2803325"/>
            <a:ext cx="4897677" cy="4724400"/>
          </a:xfrm>
        </p:spPr>
        <p:txBody>
          <a:bodyPr>
            <a:normAutofit/>
          </a:bodyPr>
          <a:lstStyle/>
          <a:p>
            <a:r>
              <a:rPr lang="en-US" sz="2800" dirty="0" smtClean="0"/>
              <a:t>How can we teach our students to comprehend at deeper levels?</a:t>
            </a:r>
            <a:endParaRPr lang="en-US" sz="2800" dirty="0"/>
          </a:p>
        </p:txBody>
      </p:sp>
      <p:sp>
        <p:nvSpPr>
          <p:cNvPr id="3" name="Title 2"/>
          <p:cNvSpPr>
            <a:spLocks noGrp="1"/>
          </p:cNvSpPr>
          <p:nvPr>
            <p:ph type="title"/>
          </p:nvPr>
        </p:nvSpPr>
        <p:spPr>
          <a:xfrm>
            <a:off x="352426" y="762000"/>
            <a:ext cx="7680960" cy="1066800"/>
          </a:xfrm>
        </p:spPr>
        <p:txBody>
          <a:bodyPr/>
          <a:lstStyle/>
          <a:p>
            <a:r>
              <a:rPr lang="en-US" dirty="0" smtClean="0">
                <a:solidFill>
                  <a:schemeClr val="accent6"/>
                </a:solidFill>
              </a:rPr>
              <a:t>Goal: Deep Comprehension </a:t>
            </a:r>
            <a:endParaRPr lang="en-US" dirty="0">
              <a:solidFill>
                <a:schemeClr val="accent6"/>
              </a:solidFill>
            </a:endParaRPr>
          </a:p>
        </p:txBody>
      </p:sp>
    </p:spTree>
    <p:extLst>
      <p:ext uri="{BB962C8B-B14F-4D97-AF65-F5344CB8AC3E}">
        <p14:creationId xmlns:p14="http://schemas.microsoft.com/office/powerpoint/2010/main" val="6781988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35182"/>
            <a:ext cx="7772400" cy="1143000"/>
          </a:xfrm>
        </p:spPr>
        <p:txBody>
          <a:bodyPr>
            <a:normAutofit fontScale="90000"/>
          </a:bodyPr>
          <a:lstStyle/>
          <a:p>
            <a:r>
              <a:rPr lang="en-US" dirty="0" smtClean="0">
                <a:solidFill>
                  <a:schemeClr val="accent6">
                    <a:lumMod val="60000"/>
                    <a:lumOff val="40000"/>
                  </a:schemeClr>
                </a:solidFill>
              </a:rPr>
              <a:t/>
            </a:r>
            <a:br>
              <a:rPr lang="en-US" dirty="0" smtClean="0">
                <a:solidFill>
                  <a:schemeClr val="accent6">
                    <a:lumMod val="60000"/>
                    <a:lumOff val="40000"/>
                  </a:schemeClr>
                </a:solidFill>
              </a:rPr>
            </a:br>
            <a:r>
              <a:rPr lang="en-US" dirty="0" smtClean="0">
                <a:solidFill>
                  <a:schemeClr val="accent6">
                    <a:lumMod val="60000"/>
                    <a:lumOff val="40000"/>
                  </a:schemeClr>
                </a:solidFill>
              </a:rPr>
              <a:t>Use Knowledge of Text Structures:</a:t>
            </a:r>
            <a:br>
              <a:rPr lang="en-US" dirty="0" smtClean="0">
                <a:solidFill>
                  <a:schemeClr val="accent6">
                    <a:lumMod val="60000"/>
                    <a:lumOff val="40000"/>
                  </a:schemeClr>
                </a:solidFill>
              </a:rPr>
            </a:br>
            <a:r>
              <a:rPr lang="en-US" dirty="0" smtClean="0">
                <a:solidFill>
                  <a:schemeClr val="accent6">
                    <a:lumMod val="60000"/>
                    <a:lumOff val="40000"/>
                  </a:schemeClr>
                </a:solidFill>
              </a:rPr>
              <a:t>Narrative</a:t>
            </a:r>
            <a:endParaRPr lang="en-US" dirty="0">
              <a:solidFill>
                <a:schemeClr val="accent6">
                  <a:lumMod val="60000"/>
                  <a:lumOff val="40000"/>
                </a:schemeClr>
              </a:solidFill>
            </a:endParaRPr>
          </a:p>
        </p:txBody>
      </p:sp>
      <p:sp>
        <p:nvSpPr>
          <p:cNvPr id="3" name="Text Placeholder 2"/>
          <p:cNvSpPr>
            <a:spLocks noGrp="1"/>
          </p:cNvSpPr>
          <p:nvPr>
            <p:ph type="body" sz="half" idx="1"/>
          </p:nvPr>
        </p:nvSpPr>
        <p:spPr>
          <a:xfrm>
            <a:off x="3166998" y="2471803"/>
            <a:ext cx="3810000" cy="4114800"/>
          </a:xfrm>
        </p:spPr>
        <p:txBody>
          <a:bodyPr>
            <a:normAutofit/>
          </a:bodyPr>
          <a:lstStyle/>
          <a:p>
            <a:r>
              <a:rPr lang="en-US" sz="2800" dirty="0" smtClean="0"/>
              <a:t>Characters</a:t>
            </a:r>
          </a:p>
          <a:p>
            <a:r>
              <a:rPr lang="en-US" sz="2800" dirty="0" smtClean="0"/>
              <a:t>Setting</a:t>
            </a:r>
          </a:p>
          <a:p>
            <a:r>
              <a:rPr lang="en-US" sz="2800" dirty="0" smtClean="0"/>
              <a:t>Problem</a:t>
            </a:r>
          </a:p>
          <a:p>
            <a:r>
              <a:rPr lang="en-US" sz="2800" dirty="0" smtClean="0"/>
              <a:t>Attempts to Resolve</a:t>
            </a:r>
          </a:p>
          <a:p>
            <a:r>
              <a:rPr lang="en-US" sz="2800" dirty="0" smtClean="0"/>
              <a:t>Resolution</a:t>
            </a:r>
            <a:endParaRPr lang="en-US" sz="2800" dirty="0"/>
          </a:p>
        </p:txBody>
      </p:sp>
    </p:spTree>
    <p:extLst>
      <p:ext uri="{BB962C8B-B14F-4D97-AF65-F5344CB8AC3E}">
        <p14:creationId xmlns:p14="http://schemas.microsoft.com/office/powerpoint/2010/main" val="24135742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6">
                    <a:lumMod val="60000"/>
                    <a:lumOff val="40000"/>
                  </a:schemeClr>
                </a:solidFill>
              </a:rPr>
              <a:t>Use Knowledge of Text Structures:</a:t>
            </a:r>
            <a:br>
              <a:rPr lang="en-US" dirty="0" smtClean="0">
                <a:solidFill>
                  <a:schemeClr val="accent6">
                    <a:lumMod val="60000"/>
                    <a:lumOff val="40000"/>
                  </a:schemeClr>
                </a:solidFill>
              </a:rPr>
            </a:br>
            <a:r>
              <a:rPr lang="en-US" dirty="0" smtClean="0">
                <a:solidFill>
                  <a:schemeClr val="accent6">
                    <a:lumMod val="60000"/>
                    <a:lumOff val="40000"/>
                  </a:schemeClr>
                </a:solidFill>
              </a:rPr>
              <a:t>Informational</a:t>
            </a:r>
            <a:endParaRPr lang="en-US" dirty="0">
              <a:solidFill>
                <a:schemeClr val="accent6">
                  <a:lumMod val="60000"/>
                  <a:lumOff val="40000"/>
                </a:schemeClr>
              </a:solidFill>
            </a:endParaRPr>
          </a:p>
        </p:txBody>
      </p:sp>
      <p:sp>
        <p:nvSpPr>
          <p:cNvPr id="3" name="Text Placeholder 2"/>
          <p:cNvSpPr>
            <a:spLocks noGrp="1"/>
          </p:cNvSpPr>
          <p:nvPr>
            <p:ph type="body" sz="half" idx="1"/>
          </p:nvPr>
        </p:nvSpPr>
        <p:spPr>
          <a:xfrm>
            <a:off x="1528175" y="2131513"/>
            <a:ext cx="6930025" cy="4114800"/>
          </a:xfrm>
        </p:spPr>
        <p:txBody>
          <a:bodyPr>
            <a:normAutofit lnSpcReduction="10000"/>
          </a:bodyPr>
          <a:lstStyle/>
          <a:p>
            <a:r>
              <a:rPr lang="en-US" b="1" dirty="0" smtClean="0"/>
              <a:t>	</a:t>
            </a:r>
            <a:r>
              <a:rPr lang="en-US" sz="2800" b="1" dirty="0" smtClean="0"/>
              <a:t>Problem/Solution</a:t>
            </a:r>
            <a:r>
              <a:rPr lang="en-US" sz="2800" b="1" dirty="0"/>
              <a:t/>
            </a:r>
            <a:br>
              <a:rPr lang="en-US" sz="2800" b="1" dirty="0"/>
            </a:br>
            <a:r>
              <a:rPr lang="en-US" sz="2800" b="1" dirty="0"/>
              <a:t/>
            </a:r>
            <a:br>
              <a:rPr lang="en-US" sz="2800" b="1" dirty="0"/>
            </a:br>
            <a:r>
              <a:rPr lang="en-US" sz="2800" b="1" dirty="0"/>
              <a:t>	Cause/Effect</a:t>
            </a:r>
            <a:br>
              <a:rPr lang="en-US" sz="2800" b="1" dirty="0"/>
            </a:br>
            <a:r>
              <a:rPr lang="en-US" sz="2800" b="1" dirty="0"/>
              <a:t/>
            </a:r>
            <a:br>
              <a:rPr lang="en-US" sz="2800" b="1" dirty="0"/>
            </a:br>
            <a:r>
              <a:rPr lang="en-US" sz="2800" b="1" dirty="0"/>
              <a:t>	</a:t>
            </a:r>
            <a:r>
              <a:rPr lang="en-US" sz="2800" b="1" dirty="0" smtClean="0"/>
              <a:t>Comparison/Contrast</a:t>
            </a:r>
          </a:p>
          <a:p>
            <a:endParaRPr lang="en-US" sz="2800" b="1" dirty="0"/>
          </a:p>
          <a:p>
            <a:r>
              <a:rPr lang="en-US" sz="2800" b="1" dirty="0" smtClean="0"/>
              <a:t>	Definition</a:t>
            </a:r>
            <a:r>
              <a:rPr lang="en-US" sz="2800" b="1" dirty="0"/>
              <a:t/>
            </a:r>
            <a:br>
              <a:rPr lang="en-US" sz="2800" b="1" dirty="0"/>
            </a:br>
            <a:r>
              <a:rPr lang="en-US" sz="2800" b="1" dirty="0"/>
              <a:t/>
            </a:r>
            <a:br>
              <a:rPr lang="en-US" sz="2800" b="1" dirty="0"/>
            </a:br>
            <a:r>
              <a:rPr lang="en-US" sz="2800" b="1" dirty="0"/>
              <a:t>	Chronology/Series of Events</a:t>
            </a:r>
            <a:endParaRPr lang="en-US" sz="2800" dirty="0"/>
          </a:p>
        </p:txBody>
      </p:sp>
    </p:spTree>
    <p:extLst>
      <p:ext uri="{BB962C8B-B14F-4D97-AF65-F5344CB8AC3E}">
        <p14:creationId xmlns:p14="http://schemas.microsoft.com/office/powerpoint/2010/main" val="30159042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2634" y="1688509"/>
            <a:ext cx="7680960" cy="4724400"/>
          </a:xfrm>
        </p:spPr>
        <p:txBody>
          <a:bodyPr/>
          <a:lstStyle/>
          <a:p>
            <a:endParaRPr lang="en-US" dirty="0" smtClean="0"/>
          </a:p>
          <a:p>
            <a:endParaRPr lang="en-US" dirty="0"/>
          </a:p>
          <a:p>
            <a:endParaRPr lang="en-US" dirty="0" smtClean="0"/>
          </a:p>
          <a:p>
            <a:r>
              <a:rPr lang="en-US" sz="3200" dirty="0" smtClean="0"/>
              <a:t>		Importance of context clues</a:t>
            </a:r>
            <a:endParaRPr lang="en-US" sz="3200" dirty="0"/>
          </a:p>
        </p:txBody>
      </p:sp>
      <p:sp>
        <p:nvSpPr>
          <p:cNvPr id="3" name="Title 2"/>
          <p:cNvSpPr>
            <a:spLocks noGrp="1"/>
          </p:cNvSpPr>
          <p:nvPr>
            <p:ph type="title"/>
          </p:nvPr>
        </p:nvSpPr>
        <p:spPr>
          <a:xfrm>
            <a:off x="352426" y="1133188"/>
            <a:ext cx="7680960" cy="1066800"/>
          </a:xfrm>
        </p:spPr>
        <p:txBody>
          <a:bodyPr/>
          <a:lstStyle/>
          <a:p>
            <a:r>
              <a:rPr lang="en-US" dirty="0" smtClean="0">
                <a:solidFill>
                  <a:schemeClr val="accent6"/>
                </a:solidFill>
              </a:rPr>
              <a:t>Investigate Vocabulary</a:t>
            </a:r>
            <a:endParaRPr lang="en-US" dirty="0">
              <a:solidFill>
                <a:schemeClr val="accent6"/>
              </a:solidFill>
            </a:endParaRPr>
          </a:p>
        </p:txBody>
      </p:sp>
    </p:spTree>
    <p:extLst>
      <p:ext uri="{BB962C8B-B14F-4D97-AF65-F5344CB8AC3E}">
        <p14:creationId xmlns:p14="http://schemas.microsoft.com/office/powerpoint/2010/main" val="13289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050"/>
          <p:cNvSpPr>
            <a:spLocks noGrp="1" noChangeArrowheads="1"/>
          </p:cNvSpPr>
          <p:nvPr>
            <p:ph type="title"/>
          </p:nvPr>
        </p:nvSpPr>
        <p:spPr>
          <a:xfrm>
            <a:off x="612648" y="263652"/>
            <a:ext cx="7772400" cy="1143000"/>
          </a:xfrm>
        </p:spPr>
        <p:txBody>
          <a:bodyPr/>
          <a:lstStyle/>
          <a:p>
            <a:pPr algn="ctr">
              <a:defRPr/>
            </a:pPr>
            <a:r>
              <a:rPr lang="en-US" dirty="0" smtClean="0">
                <a:solidFill>
                  <a:schemeClr val="accent6"/>
                </a:solidFill>
              </a:rPr>
              <a:t>Context Clues</a:t>
            </a:r>
          </a:p>
        </p:txBody>
      </p:sp>
      <p:sp>
        <p:nvSpPr>
          <p:cNvPr id="67587" name="Rectangle 2051"/>
          <p:cNvSpPr>
            <a:spLocks noGrp="1" noChangeArrowheads="1"/>
          </p:cNvSpPr>
          <p:nvPr>
            <p:ph type="body" sz="half" idx="2"/>
          </p:nvPr>
        </p:nvSpPr>
        <p:spPr>
          <a:xfrm>
            <a:off x="1594104" y="1828800"/>
            <a:ext cx="9296400" cy="5029200"/>
          </a:xfrm>
        </p:spPr>
        <p:txBody>
          <a:bodyPr>
            <a:normAutofit/>
          </a:bodyPr>
          <a:lstStyle/>
          <a:p>
            <a:pPr marL="457200" indent="-457200">
              <a:lnSpc>
                <a:spcPct val="90000"/>
              </a:lnSpc>
              <a:buClr>
                <a:schemeClr val="accent6"/>
              </a:buClr>
              <a:buSzTx/>
              <a:buFont typeface="Arial" pitchFamily="34" charset="0"/>
              <a:buChar char="•"/>
              <a:defRPr/>
            </a:pPr>
            <a:r>
              <a:rPr lang="en-US" sz="2800" dirty="0" smtClean="0">
                <a:solidFill>
                  <a:srgbClr val="92D050"/>
                </a:solidFill>
              </a:rPr>
              <a:t>Definition		     </a:t>
            </a:r>
          </a:p>
          <a:p>
            <a:pPr marL="457200" indent="-457200">
              <a:lnSpc>
                <a:spcPct val="90000"/>
              </a:lnSpc>
              <a:buClr>
                <a:schemeClr val="accent6"/>
              </a:buClr>
              <a:buSzTx/>
              <a:buFont typeface="Arial" pitchFamily="34" charset="0"/>
              <a:buChar char="•"/>
              <a:defRPr/>
            </a:pPr>
            <a:r>
              <a:rPr lang="en-US" sz="2800" dirty="0" smtClean="0">
                <a:solidFill>
                  <a:srgbClr val="92D050"/>
                </a:solidFill>
              </a:rPr>
              <a:t>Root Words and Affixes</a:t>
            </a:r>
          </a:p>
          <a:p>
            <a:pPr marL="457200" indent="-457200">
              <a:lnSpc>
                <a:spcPct val="90000"/>
              </a:lnSpc>
              <a:buClr>
                <a:schemeClr val="accent6"/>
              </a:buClr>
              <a:buSzTx/>
              <a:buFont typeface="Arial" pitchFamily="34" charset="0"/>
              <a:buChar char="•"/>
              <a:defRPr/>
            </a:pPr>
            <a:r>
              <a:rPr lang="en-US" sz="2800" dirty="0" smtClean="0">
                <a:solidFill>
                  <a:srgbClr val="92D050"/>
                </a:solidFill>
              </a:rPr>
              <a:t>Example-Illustration</a:t>
            </a:r>
          </a:p>
          <a:p>
            <a:pPr marL="457200" indent="-457200">
              <a:lnSpc>
                <a:spcPct val="90000"/>
              </a:lnSpc>
              <a:buClr>
                <a:schemeClr val="accent6"/>
              </a:buClr>
              <a:buSzTx/>
              <a:buFont typeface="Arial" pitchFamily="34" charset="0"/>
              <a:buChar char="•"/>
              <a:defRPr/>
            </a:pPr>
            <a:r>
              <a:rPr lang="en-US" sz="2800" dirty="0" smtClean="0">
                <a:solidFill>
                  <a:srgbClr val="92D050"/>
                </a:solidFill>
              </a:rPr>
              <a:t>Grammar</a:t>
            </a:r>
          </a:p>
          <a:p>
            <a:pPr marL="457200" indent="-457200">
              <a:lnSpc>
                <a:spcPct val="90000"/>
              </a:lnSpc>
              <a:buClr>
                <a:schemeClr val="accent6"/>
              </a:buClr>
              <a:buSzTx/>
              <a:buFont typeface="Arial" pitchFamily="34" charset="0"/>
              <a:buChar char="•"/>
              <a:defRPr/>
            </a:pPr>
            <a:r>
              <a:rPr lang="en-US" sz="2800" dirty="0" smtClean="0">
                <a:solidFill>
                  <a:srgbClr val="92D050"/>
                </a:solidFill>
              </a:rPr>
              <a:t>Compare-Contrast</a:t>
            </a:r>
          </a:p>
          <a:p>
            <a:pPr marL="457200" indent="-457200">
              <a:lnSpc>
                <a:spcPct val="90000"/>
              </a:lnSpc>
              <a:buClr>
                <a:schemeClr val="accent6"/>
              </a:buClr>
              <a:buSzTx/>
              <a:buFont typeface="Arial" pitchFamily="34" charset="0"/>
              <a:buChar char="•"/>
              <a:defRPr/>
            </a:pPr>
            <a:r>
              <a:rPr lang="en-US" sz="2800" dirty="0" smtClean="0">
                <a:solidFill>
                  <a:srgbClr val="92D050"/>
                </a:solidFill>
              </a:rPr>
              <a:t>Logic</a:t>
            </a:r>
          </a:p>
          <a:p>
            <a:pPr marL="457200" indent="-457200">
              <a:lnSpc>
                <a:spcPct val="90000"/>
              </a:lnSpc>
              <a:buClr>
                <a:schemeClr val="accent6"/>
              </a:buClr>
              <a:buSzTx/>
              <a:buFont typeface="Arial" pitchFamily="34" charset="0"/>
              <a:buChar char="•"/>
              <a:defRPr/>
            </a:pPr>
            <a:r>
              <a:rPr lang="en-US" sz="2800" dirty="0" smtClean="0">
                <a:solidFill>
                  <a:srgbClr val="92D050"/>
                </a:solidFill>
              </a:rPr>
              <a:t>Cause and Effect              </a:t>
            </a:r>
          </a:p>
          <a:p>
            <a:pPr marL="457200" indent="-457200">
              <a:lnSpc>
                <a:spcPct val="90000"/>
              </a:lnSpc>
              <a:buClr>
                <a:schemeClr val="accent6"/>
              </a:buClr>
              <a:buSzTx/>
              <a:buFont typeface="Arial" pitchFamily="34" charset="0"/>
              <a:buChar char="•"/>
              <a:defRPr/>
            </a:pPr>
            <a:r>
              <a:rPr lang="en-US" sz="2800" dirty="0" smtClean="0">
                <a:solidFill>
                  <a:srgbClr val="92D050"/>
                </a:solidFill>
              </a:rPr>
              <a:t>Mood and Tone</a:t>
            </a:r>
            <a:r>
              <a:rPr lang="en-US" sz="2800" b="1" dirty="0" smtClean="0">
                <a:solidFill>
                  <a:srgbClr val="92D050"/>
                </a:solidFill>
              </a:rPr>
              <a:t>		</a:t>
            </a:r>
            <a:endParaRPr lang="en-US" sz="2800" dirty="0" smtClean="0">
              <a:solidFill>
                <a:srgbClr val="92D050"/>
              </a:solidFill>
            </a:endParaRPr>
          </a:p>
          <a:p>
            <a:pPr>
              <a:lnSpc>
                <a:spcPct val="90000"/>
              </a:lnSpc>
              <a:buClr>
                <a:srgbClr val="FFFF00"/>
              </a:buClr>
              <a:buSzTx/>
              <a:buFont typeface="Wingdings" pitchFamily="2" charset="2"/>
              <a:buNone/>
              <a:defRPr/>
            </a:pPr>
            <a:r>
              <a:rPr lang="en-US" sz="2800" b="1" dirty="0" smtClean="0">
                <a:solidFill>
                  <a:srgbClr val="92D050"/>
                </a:solidFill>
              </a:rPr>
              <a:t>	</a:t>
            </a:r>
          </a:p>
        </p:txBody>
      </p:sp>
    </p:spTree>
    <p:extLst>
      <p:ext uri="{BB962C8B-B14F-4D97-AF65-F5344CB8AC3E}">
        <p14:creationId xmlns:p14="http://schemas.microsoft.com/office/powerpoint/2010/main" val="3166762893"/>
      </p:ext>
    </p:extLst>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a:defRPr/>
            </a:pPr>
            <a:r>
              <a:rPr lang="en-US" smtClean="0">
                <a:solidFill>
                  <a:srgbClr val="FFFF00"/>
                </a:solidFill>
              </a:rPr>
              <a:t>Cueing Systems</a:t>
            </a:r>
            <a:endParaRPr lang="en-US" smtClean="0">
              <a:solidFill>
                <a:srgbClr val="FF3399"/>
              </a:solidFill>
            </a:endParaRPr>
          </a:p>
        </p:txBody>
      </p:sp>
      <p:sp>
        <p:nvSpPr>
          <p:cNvPr id="12291" name="Rectangle 3"/>
          <p:cNvSpPr>
            <a:spLocks noGrp="1" noChangeArrowheads="1"/>
          </p:cNvSpPr>
          <p:nvPr>
            <p:ph type="body" sz="half" idx="1"/>
          </p:nvPr>
        </p:nvSpPr>
        <p:spPr>
          <a:xfrm>
            <a:off x="1066800" y="2743200"/>
            <a:ext cx="3810000" cy="4114800"/>
          </a:xfrm>
        </p:spPr>
        <p:txBody>
          <a:bodyPr/>
          <a:lstStyle/>
          <a:p>
            <a:pPr>
              <a:defRPr/>
            </a:pPr>
            <a:r>
              <a:rPr lang="en-US" sz="2800" smtClean="0"/>
              <a:t>Graphophonic</a:t>
            </a:r>
          </a:p>
          <a:p>
            <a:pPr>
              <a:defRPr/>
            </a:pPr>
            <a:endParaRPr lang="en-US" sz="2800" smtClean="0"/>
          </a:p>
          <a:p>
            <a:pPr>
              <a:defRPr/>
            </a:pPr>
            <a:r>
              <a:rPr lang="en-US" sz="2800" smtClean="0"/>
              <a:t>Syntactic</a:t>
            </a:r>
          </a:p>
          <a:p>
            <a:pPr>
              <a:defRPr/>
            </a:pPr>
            <a:endParaRPr lang="en-US" sz="2800" smtClean="0"/>
          </a:p>
          <a:p>
            <a:pPr>
              <a:defRPr/>
            </a:pPr>
            <a:r>
              <a:rPr lang="en-US" sz="2800" smtClean="0"/>
              <a:t>Semantic</a:t>
            </a:r>
          </a:p>
        </p:txBody>
      </p:sp>
      <p:graphicFrame>
        <p:nvGraphicFramePr>
          <p:cNvPr id="14340" name="Object 4"/>
          <p:cNvGraphicFramePr>
            <a:graphicFrameLocks noGrp="1" noChangeAspect="1"/>
          </p:cNvGraphicFramePr>
          <p:nvPr>
            <p:ph sz="quarter" idx="2"/>
          </p:nvPr>
        </p:nvGraphicFramePr>
        <p:xfrm>
          <a:off x="5715000" y="2362200"/>
          <a:ext cx="1936750" cy="2971800"/>
        </p:xfrm>
        <a:graphic>
          <a:graphicData uri="http://schemas.openxmlformats.org/presentationml/2006/ole">
            <mc:AlternateContent xmlns:mc="http://schemas.openxmlformats.org/markup-compatibility/2006">
              <mc:Choice xmlns:v="urn:schemas-microsoft-com:vml" Requires="v">
                <p:oleObj spid="_x0000_s1042" name="Clip" r:id="rId3" imgW="4369680" imgH="4471560" progId="">
                  <p:embed/>
                </p:oleObj>
              </mc:Choice>
              <mc:Fallback>
                <p:oleObj name="Clip" r:id="rId3" imgW="4369680" imgH="4471560" progId="">
                  <p:embed/>
                  <p:pic>
                    <p:nvPicPr>
                      <p:cNvPr id="0" name="Picture 15"/>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2362200"/>
                        <a:ext cx="1936750" cy="297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01074722"/>
      </p:ext>
    </p:extLst>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47803"/>
            <a:ext cx="7772400" cy="1143000"/>
          </a:xfrm>
        </p:spPr>
        <p:txBody>
          <a:bodyPr>
            <a:normAutofit/>
          </a:bodyPr>
          <a:lstStyle/>
          <a:p>
            <a:r>
              <a:rPr lang="en-US" dirty="0" smtClean="0">
                <a:solidFill>
                  <a:schemeClr val="accent6"/>
                </a:solidFill>
              </a:rPr>
              <a:t>Summarize Text – Narrative </a:t>
            </a:r>
            <a:endParaRPr lang="en-US" dirty="0">
              <a:solidFill>
                <a:schemeClr val="accent6"/>
              </a:solidFill>
            </a:endParaRPr>
          </a:p>
        </p:txBody>
      </p:sp>
      <p:sp>
        <p:nvSpPr>
          <p:cNvPr id="3" name="Text Placeholder 2"/>
          <p:cNvSpPr>
            <a:spLocks noGrp="1"/>
          </p:cNvSpPr>
          <p:nvPr>
            <p:ph type="body" sz="half" idx="1"/>
          </p:nvPr>
        </p:nvSpPr>
        <p:spPr>
          <a:xfrm>
            <a:off x="1918854" y="3103418"/>
            <a:ext cx="8245259" cy="4114800"/>
          </a:xfrm>
        </p:spPr>
        <p:txBody>
          <a:bodyPr>
            <a:normAutofit/>
          </a:bodyPr>
          <a:lstStyle/>
          <a:p>
            <a:r>
              <a:rPr lang="en-US" sz="3200" dirty="0" smtClean="0"/>
              <a:t>Retell in a variety of modes</a:t>
            </a:r>
          </a:p>
          <a:p>
            <a:endParaRPr lang="en-US" sz="3200" dirty="0"/>
          </a:p>
          <a:p>
            <a:r>
              <a:rPr lang="en-US" sz="3200" dirty="0" smtClean="0"/>
              <a:t>Create Lyric Retellings</a:t>
            </a:r>
            <a:endParaRPr lang="en-US" sz="2000" dirty="0"/>
          </a:p>
        </p:txBody>
      </p:sp>
    </p:spTree>
    <p:extLst>
      <p:ext uri="{BB962C8B-B14F-4D97-AF65-F5344CB8AC3E}">
        <p14:creationId xmlns:p14="http://schemas.microsoft.com/office/powerpoint/2010/main" val="16647912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84548"/>
            <a:ext cx="7772400" cy="1143000"/>
          </a:xfrm>
        </p:spPr>
        <p:txBody>
          <a:bodyPr>
            <a:normAutofit/>
          </a:bodyPr>
          <a:lstStyle/>
          <a:p>
            <a:r>
              <a:rPr lang="en-US" dirty="0" smtClean="0">
                <a:solidFill>
                  <a:schemeClr val="accent6"/>
                </a:solidFill>
              </a:rPr>
              <a:t>Summarize Text – Informational</a:t>
            </a:r>
            <a:endParaRPr lang="en-US" dirty="0">
              <a:solidFill>
                <a:schemeClr val="accent6"/>
              </a:solidFill>
            </a:endParaRPr>
          </a:p>
        </p:txBody>
      </p:sp>
      <p:sp>
        <p:nvSpPr>
          <p:cNvPr id="3" name="Text Placeholder 2"/>
          <p:cNvSpPr>
            <a:spLocks noGrp="1"/>
          </p:cNvSpPr>
          <p:nvPr>
            <p:ph type="body" sz="half" idx="1"/>
          </p:nvPr>
        </p:nvSpPr>
        <p:spPr>
          <a:xfrm>
            <a:off x="357845" y="2457189"/>
            <a:ext cx="8370518" cy="4114800"/>
          </a:xfrm>
        </p:spPr>
        <p:txBody>
          <a:bodyPr/>
          <a:lstStyle/>
          <a:p>
            <a:r>
              <a:rPr lang="en-US" sz="2800" dirty="0" smtClean="0"/>
              <a:t>Scaffold Summarizing of Informational Text:</a:t>
            </a:r>
          </a:p>
          <a:p>
            <a:endParaRPr lang="en-US" sz="2800" dirty="0"/>
          </a:p>
          <a:p>
            <a:r>
              <a:rPr lang="en-US" sz="2400" dirty="0" smtClean="0"/>
              <a:t>		Concept of Definition Map</a:t>
            </a:r>
          </a:p>
          <a:p>
            <a:endParaRPr lang="en-US" sz="2400" dirty="0"/>
          </a:p>
          <a:p>
            <a:r>
              <a:rPr lang="en-US" sz="2400" dirty="0" smtClean="0"/>
              <a:t>		Questions into Paragraphs</a:t>
            </a:r>
          </a:p>
          <a:p>
            <a:endParaRPr lang="en-US" sz="2400" dirty="0" smtClean="0"/>
          </a:p>
          <a:p>
            <a:r>
              <a:rPr lang="en-US" sz="2400" dirty="0" smtClean="0"/>
              <a:t>                             Lyric Summaries, Bio-Pyramid, Definition Poems</a:t>
            </a:r>
            <a:endParaRPr lang="en-US" sz="2400" dirty="0"/>
          </a:p>
        </p:txBody>
      </p:sp>
    </p:spTree>
    <p:extLst>
      <p:ext uri="{BB962C8B-B14F-4D97-AF65-F5344CB8AC3E}">
        <p14:creationId xmlns:p14="http://schemas.microsoft.com/office/powerpoint/2010/main" val="1673685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762000" y="313152"/>
            <a:ext cx="7772400" cy="1531524"/>
          </a:xfrm>
        </p:spPr>
        <p:txBody>
          <a:bodyPr>
            <a:normAutofit fontScale="90000"/>
          </a:bodyPr>
          <a:lstStyle/>
          <a:p>
            <a:pPr marL="484632" eaLnBrk="1" fontAlgn="auto" hangingPunct="1">
              <a:spcAft>
                <a:spcPts val="0"/>
              </a:spcAft>
              <a:defRPr/>
            </a:pPr>
            <a:r>
              <a:rPr lang="en-US" dirty="0" smtClean="0">
                <a:solidFill>
                  <a:schemeClr val="accent6"/>
                </a:solidFill>
                <a:latin typeface="Comic Sans MS" pitchFamily="66" charset="0"/>
              </a:rPr>
              <a:t>Concept of Definition Map  </a:t>
            </a:r>
            <a:br>
              <a:rPr lang="en-US" dirty="0" smtClean="0">
                <a:solidFill>
                  <a:schemeClr val="accent6"/>
                </a:solidFill>
                <a:latin typeface="Comic Sans MS" pitchFamily="66" charset="0"/>
              </a:rPr>
            </a:br>
            <a:r>
              <a:rPr lang="en-US" dirty="0">
                <a:solidFill>
                  <a:schemeClr val="accent6"/>
                </a:solidFill>
                <a:latin typeface="Comic Sans MS" pitchFamily="66" charset="0"/>
              </a:rPr>
              <a:t> </a:t>
            </a:r>
            <a:r>
              <a:rPr lang="en-US" dirty="0" smtClean="0">
                <a:solidFill>
                  <a:schemeClr val="accent6"/>
                </a:solidFill>
                <a:latin typeface="Comic Sans MS" pitchFamily="66" charset="0"/>
              </a:rPr>
              <a:t>                             </a:t>
            </a:r>
            <a:r>
              <a:rPr lang="en-US" sz="2000" dirty="0" smtClean="0">
                <a:solidFill>
                  <a:schemeClr val="accent6"/>
                </a:solidFill>
                <a:latin typeface="Comic Sans MS" pitchFamily="66" charset="0"/>
              </a:rPr>
              <a:t>Schwartz &amp; Raphael, 1985</a:t>
            </a:r>
            <a:br>
              <a:rPr lang="en-US" sz="2000" dirty="0" smtClean="0">
                <a:solidFill>
                  <a:schemeClr val="accent6"/>
                </a:solidFill>
                <a:latin typeface="Comic Sans MS" pitchFamily="66" charset="0"/>
              </a:rPr>
            </a:br>
            <a:endParaRPr lang="en-US" sz="2000" dirty="0" smtClean="0">
              <a:solidFill>
                <a:schemeClr val="accent6"/>
              </a:solidFill>
              <a:latin typeface="Comic Sans MS" pitchFamily="66" charset="0"/>
            </a:endParaRPr>
          </a:p>
        </p:txBody>
      </p:sp>
      <p:sp>
        <p:nvSpPr>
          <p:cNvPr id="77827" name="Oval 3"/>
          <p:cNvSpPr>
            <a:spLocks noChangeArrowheads="1"/>
          </p:cNvSpPr>
          <p:nvPr/>
        </p:nvSpPr>
        <p:spPr bwMode="auto">
          <a:xfrm>
            <a:off x="3581400" y="2895600"/>
            <a:ext cx="2057400" cy="1219200"/>
          </a:xfrm>
          <a:prstGeom prst="ellipse">
            <a:avLst/>
          </a:prstGeom>
          <a:noFill/>
          <a:ln w="38100">
            <a:solidFill>
              <a:srgbClr val="99CC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7828" name="Line 4"/>
          <p:cNvSpPr>
            <a:spLocks noChangeShapeType="1"/>
          </p:cNvSpPr>
          <p:nvPr/>
        </p:nvSpPr>
        <p:spPr bwMode="auto">
          <a:xfrm flipV="1">
            <a:off x="5486400" y="2895600"/>
            <a:ext cx="762000" cy="304800"/>
          </a:xfrm>
          <a:prstGeom prst="line">
            <a:avLst/>
          </a:prstGeom>
          <a:noFill/>
          <a:ln w="28575">
            <a:solidFill>
              <a:srgbClr val="99CC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7829" name="Line 5"/>
          <p:cNvSpPr>
            <a:spLocks noChangeShapeType="1"/>
          </p:cNvSpPr>
          <p:nvPr/>
        </p:nvSpPr>
        <p:spPr bwMode="auto">
          <a:xfrm flipV="1">
            <a:off x="5638800" y="3505200"/>
            <a:ext cx="609600" cy="0"/>
          </a:xfrm>
          <a:prstGeom prst="line">
            <a:avLst/>
          </a:prstGeom>
          <a:noFill/>
          <a:ln w="28575">
            <a:solidFill>
              <a:srgbClr val="99CC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7830" name="Line 6"/>
          <p:cNvSpPr>
            <a:spLocks noChangeShapeType="1"/>
          </p:cNvSpPr>
          <p:nvPr/>
        </p:nvSpPr>
        <p:spPr bwMode="auto">
          <a:xfrm>
            <a:off x="5486400" y="3810000"/>
            <a:ext cx="762000" cy="381000"/>
          </a:xfrm>
          <a:prstGeom prst="line">
            <a:avLst/>
          </a:prstGeom>
          <a:noFill/>
          <a:ln w="28575">
            <a:solidFill>
              <a:srgbClr val="99CC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7831" name="Rectangle 7"/>
          <p:cNvSpPr>
            <a:spLocks noChangeArrowheads="1"/>
          </p:cNvSpPr>
          <p:nvPr/>
        </p:nvSpPr>
        <p:spPr bwMode="auto">
          <a:xfrm>
            <a:off x="6248400" y="2438400"/>
            <a:ext cx="2209800" cy="685800"/>
          </a:xfrm>
          <a:prstGeom prst="rect">
            <a:avLst/>
          </a:prstGeom>
          <a:noFill/>
          <a:ln w="28575">
            <a:solidFill>
              <a:srgbClr val="99CC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7832" name="Rectangle 8"/>
          <p:cNvSpPr>
            <a:spLocks noChangeArrowheads="1"/>
          </p:cNvSpPr>
          <p:nvPr/>
        </p:nvSpPr>
        <p:spPr bwMode="auto">
          <a:xfrm>
            <a:off x="6248400" y="3276600"/>
            <a:ext cx="2209800" cy="685800"/>
          </a:xfrm>
          <a:prstGeom prst="rect">
            <a:avLst/>
          </a:prstGeom>
          <a:noFill/>
          <a:ln w="28575">
            <a:solidFill>
              <a:srgbClr val="99CC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7833" name="Rectangle 9"/>
          <p:cNvSpPr>
            <a:spLocks noChangeArrowheads="1"/>
          </p:cNvSpPr>
          <p:nvPr/>
        </p:nvSpPr>
        <p:spPr bwMode="auto">
          <a:xfrm>
            <a:off x="6248400" y="4114800"/>
            <a:ext cx="2209800" cy="685800"/>
          </a:xfrm>
          <a:prstGeom prst="rect">
            <a:avLst/>
          </a:prstGeom>
          <a:noFill/>
          <a:ln w="28575">
            <a:solidFill>
              <a:srgbClr val="99CC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7834" name="AutoShape 10"/>
          <p:cNvSpPr>
            <a:spLocks noChangeArrowheads="1"/>
          </p:cNvSpPr>
          <p:nvPr/>
        </p:nvSpPr>
        <p:spPr bwMode="auto">
          <a:xfrm>
            <a:off x="3657600" y="5029200"/>
            <a:ext cx="1905000" cy="990600"/>
          </a:xfrm>
          <a:prstGeom prst="octagon">
            <a:avLst>
              <a:gd name="adj" fmla="val 29287"/>
            </a:avLst>
          </a:prstGeom>
          <a:noFill/>
          <a:ln w="28575">
            <a:solidFill>
              <a:srgbClr val="99CC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7835" name="AutoShape 11"/>
          <p:cNvSpPr>
            <a:spLocks noChangeArrowheads="1"/>
          </p:cNvSpPr>
          <p:nvPr/>
        </p:nvSpPr>
        <p:spPr bwMode="auto">
          <a:xfrm>
            <a:off x="5943600" y="5029200"/>
            <a:ext cx="1905000" cy="990600"/>
          </a:xfrm>
          <a:prstGeom prst="octagon">
            <a:avLst>
              <a:gd name="adj" fmla="val 29287"/>
            </a:avLst>
          </a:prstGeom>
          <a:noFill/>
          <a:ln w="28575">
            <a:solidFill>
              <a:srgbClr val="99CC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7836" name="AutoShape 12"/>
          <p:cNvSpPr>
            <a:spLocks noChangeArrowheads="1"/>
          </p:cNvSpPr>
          <p:nvPr/>
        </p:nvSpPr>
        <p:spPr bwMode="auto">
          <a:xfrm>
            <a:off x="1447800" y="5029200"/>
            <a:ext cx="1905000" cy="990600"/>
          </a:xfrm>
          <a:prstGeom prst="octagon">
            <a:avLst>
              <a:gd name="adj" fmla="val 29287"/>
            </a:avLst>
          </a:prstGeom>
          <a:noFill/>
          <a:ln w="28575">
            <a:solidFill>
              <a:srgbClr val="99CC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7837" name="Line 13"/>
          <p:cNvSpPr>
            <a:spLocks noChangeShapeType="1"/>
          </p:cNvSpPr>
          <p:nvPr/>
        </p:nvSpPr>
        <p:spPr bwMode="auto">
          <a:xfrm>
            <a:off x="5257800" y="3962400"/>
            <a:ext cx="838200" cy="1219200"/>
          </a:xfrm>
          <a:prstGeom prst="line">
            <a:avLst/>
          </a:prstGeom>
          <a:noFill/>
          <a:ln w="28575">
            <a:solidFill>
              <a:srgbClr val="99CC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7838" name="Line 14"/>
          <p:cNvSpPr>
            <a:spLocks noChangeShapeType="1"/>
          </p:cNvSpPr>
          <p:nvPr/>
        </p:nvSpPr>
        <p:spPr bwMode="auto">
          <a:xfrm>
            <a:off x="4572000" y="4114800"/>
            <a:ext cx="0" cy="914400"/>
          </a:xfrm>
          <a:prstGeom prst="line">
            <a:avLst/>
          </a:prstGeom>
          <a:noFill/>
          <a:ln w="28575">
            <a:solidFill>
              <a:srgbClr val="99CC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7839" name="Line 15"/>
          <p:cNvSpPr>
            <a:spLocks noChangeShapeType="1"/>
          </p:cNvSpPr>
          <p:nvPr/>
        </p:nvSpPr>
        <p:spPr bwMode="auto">
          <a:xfrm flipH="1">
            <a:off x="3200400" y="3962400"/>
            <a:ext cx="762000" cy="1219200"/>
          </a:xfrm>
          <a:prstGeom prst="line">
            <a:avLst/>
          </a:prstGeom>
          <a:noFill/>
          <a:ln w="28575">
            <a:solidFill>
              <a:srgbClr val="99CC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7840" name="Rectangle 16"/>
          <p:cNvSpPr>
            <a:spLocks noChangeArrowheads="1"/>
          </p:cNvSpPr>
          <p:nvPr/>
        </p:nvSpPr>
        <p:spPr bwMode="auto">
          <a:xfrm>
            <a:off x="838200" y="2895600"/>
            <a:ext cx="1600200" cy="1447800"/>
          </a:xfrm>
          <a:prstGeom prst="rect">
            <a:avLst/>
          </a:prstGeom>
          <a:noFill/>
          <a:ln w="28575">
            <a:solidFill>
              <a:srgbClr val="99CC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7841" name="Line 17"/>
          <p:cNvSpPr>
            <a:spLocks noChangeShapeType="1"/>
          </p:cNvSpPr>
          <p:nvPr/>
        </p:nvSpPr>
        <p:spPr bwMode="auto">
          <a:xfrm flipH="1">
            <a:off x="2438400" y="3505200"/>
            <a:ext cx="1143000" cy="0"/>
          </a:xfrm>
          <a:prstGeom prst="line">
            <a:avLst/>
          </a:prstGeom>
          <a:noFill/>
          <a:ln w="28575">
            <a:solidFill>
              <a:srgbClr val="99CC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7842" name="Text Box 18"/>
          <p:cNvSpPr txBox="1">
            <a:spLocks noChangeArrowheads="1"/>
          </p:cNvSpPr>
          <p:nvPr/>
        </p:nvSpPr>
        <p:spPr bwMode="auto">
          <a:xfrm>
            <a:off x="722313" y="2205038"/>
            <a:ext cx="19018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solidFill>
                  <a:schemeClr val="tx2"/>
                </a:solidFill>
              </a:rPr>
              <a:t>A comparison</a:t>
            </a:r>
          </a:p>
          <a:p>
            <a:endParaRPr lang="en-US">
              <a:solidFill>
                <a:schemeClr val="tx2"/>
              </a:solidFill>
            </a:endParaRPr>
          </a:p>
        </p:txBody>
      </p:sp>
      <p:sp>
        <p:nvSpPr>
          <p:cNvPr id="77843" name="Text Box 19"/>
          <p:cNvSpPr txBox="1">
            <a:spLocks noChangeArrowheads="1"/>
          </p:cNvSpPr>
          <p:nvPr/>
        </p:nvSpPr>
        <p:spPr bwMode="auto">
          <a:xfrm>
            <a:off x="6324600" y="1524000"/>
            <a:ext cx="2225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solidFill>
                  <a:schemeClr val="tx2"/>
                </a:solidFill>
              </a:rPr>
              <a:t>How would you </a:t>
            </a:r>
          </a:p>
          <a:p>
            <a:r>
              <a:rPr lang="en-US">
                <a:solidFill>
                  <a:schemeClr val="tx2"/>
                </a:solidFill>
              </a:rPr>
              <a:t>describe it?</a:t>
            </a:r>
          </a:p>
        </p:txBody>
      </p:sp>
      <p:sp>
        <p:nvSpPr>
          <p:cNvPr id="77844" name="Text Box 20"/>
          <p:cNvSpPr txBox="1">
            <a:spLocks noChangeArrowheads="1"/>
          </p:cNvSpPr>
          <p:nvPr/>
        </p:nvSpPr>
        <p:spPr bwMode="auto">
          <a:xfrm>
            <a:off x="2819400" y="6107113"/>
            <a:ext cx="3370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solidFill>
                  <a:schemeClr val="tx2"/>
                </a:solidFill>
              </a:rPr>
              <a:t>What are some examples?</a:t>
            </a:r>
          </a:p>
        </p:txBody>
      </p:sp>
      <p:sp>
        <p:nvSpPr>
          <p:cNvPr id="77845" name="Rectangle 21"/>
          <p:cNvSpPr>
            <a:spLocks noChangeArrowheads="1"/>
          </p:cNvSpPr>
          <p:nvPr/>
        </p:nvSpPr>
        <p:spPr bwMode="auto">
          <a:xfrm>
            <a:off x="3276600" y="2133600"/>
            <a:ext cx="2590800" cy="457200"/>
          </a:xfrm>
          <a:prstGeom prst="rect">
            <a:avLst/>
          </a:prstGeom>
          <a:noFill/>
          <a:ln w="28575">
            <a:solidFill>
              <a:srgbClr val="99CC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7846" name="Line 22"/>
          <p:cNvSpPr>
            <a:spLocks noChangeShapeType="1"/>
          </p:cNvSpPr>
          <p:nvPr/>
        </p:nvSpPr>
        <p:spPr bwMode="auto">
          <a:xfrm flipV="1">
            <a:off x="4572000" y="2590800"/>
            <a:ext cx="0" cy="304800"/>
          </a:xfrm>
          <a:prstGeom prst="line">
            <a:avLst/>
          </a:prstGeom>
          <a:noFill/>
          <a:ln w="9525">
            <a:solidFill>
              <a:srgbClr val="99CC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7847" name="Text Box 23"/>
          <p:cNvSpPr txBox="1">
            <a:spLocks noChangeArrowheads="1"/>
          </p:cNvSpPr>
          <p:nvPr/>
        </p:nvSpPr>
        <p:spPr bwMode="auto">
          <a:xfrm>
            <a:off x="3810000" y="1676400"/>
            <a:ext cx="1501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solidFill>
                  <a:schemeClr val="tx2"/>
                </a:solidFill>
              </a:rPr>
              <a:t>What is it?</a:t>
            </a:r>
          </a:p>
        </p:txBody>
      </p:sp>
      <p:sp>
        <p:nvSpPr>
          <p:cNvPr id="77848" name="Rectangle 24"/>
          <p:cNvSpPr>
            <a:spLocks noChangeArrowheads="1"/>
          </p:cNvSpPr>
          <p:nvPr/>
        </p:nvSpPr>
        <p:spPr bwMode="auto">
          <a:xfrm>
            <a:off x="838200" y="137786"/>
            <a:ext cx="7696200" cy="1386214"/>
          </a:xfrm>
          <a:prstGeom prst="rect">
            <a:avLst/>
          </a:prstGeom>
          <a:noFill/>
          <a:ln w="38100">
            <a:solidFill>
              <a:srgbClr val="99CC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7849" name="Text Box 25"/>
          <p:cNvSpPr txBox="1">
            <a:spLocks noChangeArrowheads="1"/>
          </p:cNvSpPr>
          <p:nvPr/>
        </p:nvSpPr>
        <p:spPr bwMode="auto">
          <a:xfrm>
            <a:off x="3810000" y="3048000"/>
            <a:ext cx="1766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schemeClr val="tx2"/>
                </a:solidFill>
              </a:rPr>
              <a:t>Focus Word:</a:t>
            </a:r>
          </a:p>
        </p:txBody>
      </p:sp>
    </p:spTree>
    <p:extLst>
      <p:ext uri="{BB962C8B-B14F-4D97-AF65-F5344CB8AC3E}">
        <p14:creationId xmlns:p14="http://schemas.microsoft.com/office/powerpoint/2010/main" val="15627783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641350" y="0"/>
            <a:ext cx="7773988" cy="512763"/>
          </a:xfrm>
        </p:spPr>
        <p:txBody>
          <a:bodyPr>
            <a:noAutofit/>
          </a:bodyPr>
          <a:lstStyle/>
          <a:p>
            <a:pPr marL="484632" eaLnBrk="1" fontAlgn="auto" hangingPunct="1">
              <a:spcAft>
                <a:spcPts val="0"/>
              </a:spcAft>
              <a:defRPr/>
            </a:pPr>
            <a:r>
              <a:rPr lang="en-US" sz="3200" b="1" dirty="0" err="1" smtClean="0">
                <a:solidFill>
                  <a:schemeClr val="accent6"/>
                </a:solidFill>
                <a:latin typeface="Comic Sans MS" pitchFamily="66" charset="0"/>
              </a:rPr>
              <a:t>QuIP</a:t>
            </a:r>
            <a:r>
              <a:rPr lang="en-US" sz="3200" b="1" dirty="0" smtClean="0">
                <a:solidFill>
                  <a:schemeClr val="accent6"/>
                </a:solidFill>
                <a:latin typeface="Comic Sans MS" pitchFamily="66" charset="0"/>
              </a:rPr>
              <a:t> Research Grid  </a:t>
            </a:r>
            <a:r>
              <a:rPr lang="en-US" sz="1800" b="1" dirty="0" smtClean="0">
                <a:solidFill>
                  <a:schemeClr val="accent6"/>
                </a:solidFill>
                <a:latin typeface="Comic Sans MS" pitchFamily="66" charset="0"/>
              </a:rPr>
              <a:t>(E.M. McLaughlin, 1987) </a:t>
            </a:r>
          </a:p>
        </p:txBody>
      </p:sp>
      <p:sp>
        <p:nvSpPr>
          <p:cNvPr id="93187" name="Rectangle 3"/>
          <p:cNvSpPr>
            <a:spLocks noChangeArrowheads="1"/>
          </p:cNvSpPr>
          <p:nvPr/>
        </p:nvSpPr>
        <p:spPr bwMode="auto">
          <a:xfrm>
            <a:off x="533400" y="1223963"/>
            <a:ext cx="7924800" cy="53070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3188" name="Line 4"/>
          <p:cNvSpPr>
            <a:spLocks noChangeShapeType="1"/>
          </p:cNvSpPr>
          <p:nvPr/>
        </p:nvSpPr>
        <p:spPr bwMode="auto">
          <a:xfrm flipH="1">
            <a:off x="2566988" y="1223963"/>
            <a:ext cx="0" cy="53070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3189" name="Line 5"/>
          <p:cNvSpPr>
            <a:spLocks noChangeShapeType="1"/>
          </p:cNvSpPr>
          <p:nvPr/>
        </p:nvSpPr>
        <p:spPr bwMode="auto">
          <a:xfrm>
            <a:off x="2566988" y="1714500"/>
            <a:ext cx="594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3190" name="Line 6"/>
          <p:cNvSpPr>
            <a:spLocks noChangeShapeType="1"/>
          </p:cNvSpPr>
          <p:nvPr/>
        </p:nvSpPr>
        <p:spPr bwMode="auto">
          <a:xfrm>
            <a:off x="5294313" y="1714500"/>
            <a:ext cx="0" cy="4816475"/>
          </a:xfrm>
          <a:prstGeom prst="line">
            <a:avLst/>
          </a:prstGeom>
          <a:noFill/>
          <a:ln w="9525">
            <a:solidFill>
              <a:schemeClr val="tx1"/>
            </a:solidFill>
            <a:prstDash val="dash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3191" name="Line 7"/>
          <p:cNvSpPr>
            <a:spLocks noChangeShapeType="1"/>
          </p:cNvSpPr>
          <p:nvPr/>
        </p:nvSpPr>
        <p:spPr bwMode="auto">
          <a:xfrm>
            <a:off x="561975" y="22860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3192" name="Line 8"/>
          <p:cNvSpPr>
            <a:spLocks noChangeShapeType="1"/>
          </p:cNvSpPr>
          <p:nvPr/>
        </p:nvSpPr>
        <p:spPr bwMode="auto">
          <a:xfrm>
            <a:off x="561975" y="3673475"/>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3193" name="Line 9"/>
          <p:cNvSpPr>
            <a:spLocks noChangeShapeType="1"/>
          </p:cNvSpPr>
          <p:nvPr/>
        </p:nvSpPr>
        <p:spPr bwMode="auto">
          <a:xfrm>
            <a:off x="561975" y="5062538"/>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3194" name="Text Box 10"/>
          <p:cNvSpPr txBox="1">
            <a:spLocks noChangeArrowheads="1"/>
          </p:cNvSpPr>
          <p:nvPr/>
        </p:nvSpPr>
        <p:spPr bwMode="auto">
          <a:xfrm>
            <a:off x="641350" y="1306513"/>
            <a:ext cx="141287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t>Questions</a:t>
            </a:r>
          </a:p>
        </p:txBody>
      </p:sp>
      <p:sp>
        <p:nvSpPr>
          <p:cNvPr id="93195" name="Text Box 11"/>
          <p:cNvSpPr txBox="1">
            <a:spLocks noChangeArrowheads="1"/>
          </p:cNvSpPr>
          <p:nvPr/>
        </p:nvSpPr>
        <p:spPr bwMode="auto">
          <a:xfrm>
            <a:off x="4652963" y="1306513"/>
            <a:ext cx="1257300"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t>Answers</a:t>
            </a:r>
          </a:p>
        </p:txBody>
      </p:sp>
      <p:sp>
        <p:nvSpPr>
          <p:cNvPr id="93196" name="Text Box 12"/>
          <p:cNvSpPr txBox="1">
            <a:spLocks noChangeArrowheads="1"/>
          </p:cNvSpPr>
          <p:nvPr/>
        </p:nvSpPr>
        <p:spPr bwMode="auto">
          <a:xfrm>
            <a:off x="2566988" y="1714500"/>
            <a:ext cx="11493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2000"/>
              <a:t>Source 1:</a:t>
            </a:r>
            <a:endParaRPr lang="en-US"/>
          </a:p>
        </p:txBody>
      </p:sp>
      <p:sp>
        <p:nvSpPr>
          <p:cNvPr id="93197" name="Rectangle 13"/>
          <p:cNvSpPr>
            <a:spLocks noChangeArrowheads="1"/>
          </p:cNvSpPr>
          <p:nvPr/>
        </p:nvSpPr>
        <p:spPr bwMode="auto">
          <a:xfrm>
            <a:off x="5294313" y="1714500"/>
            <a:ext cx="11493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spAutoFit/>
          </a:bodyPr>
          <a:lstStyle/>
          <a:p>
            <a:pPr eaLnBrk="0" hangingPunct="0"/>
            <a:r>
              <a:rPr lang="en-US" sz="2000"/>
              <a:t>Source 2:</a:t>
            </a:r>
          </a:p>
        </p:txBody>
      </p:sp>
      <p:sp>
        <p:nvSpPr>
          <p:cNvPr id="93198" name="Text Box 14"/>
          <p:cNvSpPr txBox="1">
            <a:spLocks noChangeArrowheads="1"/>
          </p:cNvSpPr>
          <p:nvPr/>
        </p:nvSpPr>
        <p:spPr bwMode="auto">
          <a:xfrm>
            <a:off x="561975" y="2366963"/>
            <a:ext cx="657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t>A.</a:t>
            </a:r>
          </a:p>
        </p:txBody>
      </p:sp>
      <p:sp>
        <p:nvSpPr>
          <p:cNvPr id="93199" name="Text Box 15"/>
          <p:cNvSpPr txBox="1">
            <a:spLocks noChangeArrowheads="1"/>
          </p:cNvSpPr>
          <p:nvPr/>
        </p:nvSpPr>
        <p:spPr bwMode="auto">
          <a:xfrm>
            <a:off x="561975" y="3673475"/>
            <a:ext cx="463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t>B.</a:t>
            </a:r>
          </a:p>
        </p:txBody>
      </p:sp>
      <p:sp>
        <p:nvSpPr>
          <p:cNvPr id="93200" name="Text Box 16"/>
          <p:cNvSpPr txBox="1">
            <a:spLocks noChangeArrowheads="1"/>
          </p:cNvSpPr>
          <p:nvPr/>
        </p:nvSpPr>
        <p:spPr bwMode="auto">
          <a:xfrm>
            <a:off x="533400" y="5105400"/>
            <a:ext cx="463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t>C.</a:t>
            </a:r>
          </a:p>
        </p:txBody>
      </p:sp>
      <p:sp>
        <p:nvSpPr>
          <p:cNvPr id="93201" name="Text Box 17"/>
          <p:cNvSpPr txBox="1">
            <a:spLocks noChangeArrowheads="1"/>
          </p:cNvSpPr>
          <p:nvPr/>
        </p:nvSpPr>
        <p:spPr bwMode="auto">
          <a:xfrm>
            <a:off x="2085975" y="571500"/>
            <a:ext cx="5056188"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t>Topic: __________________________</a:t>
            </a:r>
          </a:p>
        </p:txBody>
      </p:sp>
    </p:spTree>
    <p:extLst>
      <p:ext uri="{BB962C8B-B14F-4D97-AF65-F5344CB8AC3E}">
        <p14:creationId xmlns:p14="http://schemas.microsoft.com/office/powerpoint/2010/main" val="39789273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813768" y="2690591"/>
            <a:ext cx="7680960" cy="4724400"/>
          </a:xfrm>
        </p:spPr>
        <p:txBody>
          <a:bodyPr>
            <a:normAutofit/>
          </a:bodyPr>
          <a:lstStyle/>
          <a:p>
            <a:r>
              <a:rPr lang="en-US" sz="3200" dirty="0" smtClean="0">
                <a:solidFill>
                  <a:schemeClr val="accent6"/>
                </a:solidFill>
              </a:rPr>
              <a:t>          Multimodal Text</a:t>
            </a:r>
            <a:endParaRPr lang="en-US" sz="3200" dirty="0">
              <a:solidFill>
                <a:schemeClr val="accent6"/>
              </a:solidFill>
            </a:endParaRPr>
          </a:p>
        </p:txBody>
      </p:sp>
    </p:spTree>
    <p:extLst>
      <p:ext uri="{BB962C8B-B14F-4D97-AF65-F5344CB8AC3E}">
        <p14:creationId xmlns:p14="http://schemas.microsoft.com/office/powerpoint/2010/main" val="1832991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171825" y="1295400"/>
            <a:ext cx="7092142" cy="4724400"/>
          </a:xfrm>
        </p:spPr>
        <p:txBody>
          <a:bodyPr/>
          <a:lstStyle/>
          <a:p>
            <a:endParaRPr lang="en-US" dirty="0" smtClean="0"/>
          </a:p>
          <a:p>
            <a:endParaRPr lang="en-US" dirty="0" smtClean="0"/>
          </a:p>
          <a:p>
            <a:r>
              <a:rPr lang="en-US" sz="3600" dirty="0" smtClean="0">
                <a:solidFill>
                  <a:srgbClr val="0FE6FD"/>
                </a:solidFill>
              </a:rPr>
              <a:t>Reading</a:t>
            </a:r>
          </a:p>
          <a:p>
            <a:r>
              <a:rPr lang="en-US" sz="3600" dirty="0" smtClean="0">
                <a:solidFill>
                  <a:srgbClr val="0FE6FD"/>
                </a:solidFill>
              </a:rPr>
              <a:t>Writing </a:t>
            </a:r>
          </a:p>
          <a:p>
            <a:r>
              <a:rPr lang="en-US" sz="3600" dirty="0" smtClean="0">
                <a:solidFill>
                  <a:srgbClr val="0FE6FD"/>
                </a:solidFill>
              </a:rPr>
              <a:t>Speaking </a:t>
            </a:r>
          </a:p>
          <a:p>
            <a:r>
              <a:rPr lang="en-US" sz="3600" dirty="0" smtClean="0">
                <a:solidFill>
                  <a:srgbClr val="0FE6FD"/>
                </a:solidFill>
              </a:rPr>
              <a:t>Listening</a:t>
            </a:r>
          </a:p>
          <a:p>
            <a:r>
              <a:rPr lang="en-US" sz="3600" dirty="0" smtClean="0">
                <a:solidFill>
                  <a:srgbClr val="0FE6FD"/>
                </a:solidFill>
              </a:rPr>
              <a:t>Viewing</a:t>
            </a:r>
            <a:endParaRPr lang="en-US" sz="3600" dirty="0">
              <a:solidFill>
                <a:srgbClr val="0FE6FD"/>
              </a:solidFill>
            </a:endParaRPr>
          </a:p>
        </p:txBody>
      </p:sp>
      <p:sp>
        <p:nvSpPr>
          <p:cNvPr id="3" name="Title 2"/>
          <p:cNvSpPr>
            <a:spLocks noGrp="1"/>
          </p:cNvSpPr>
          <p:nvPr>
            <p:ph type="title"/>
          </p:nvPr>
        </p:nvSpPr>
        <p:spPr>
          <a:xfrm>
            <a:off x="352426" y="228600"/>
            <a:ext cx="8389792" cy="1066800"/>
          </a:xfrm>
        </p:spPr>
        <p:txBody>
          <a:bodyPr/>
          <a:lstStyle/>
          <a:p>
            <a:r>
              <a:rPr lang="en-US" dirty="0" smtClean="0"/>
              <a:t>   </a:t>
            </a:r>
            <a:r>
              <a:rPr lang="en-US" dirty="0" smtClean="0">
                <a:solidFill>
                  <a:srgbClr val="99FF66"/>
                </a:solidFill>
              </a:rPr>
              <a:t>Integrated Model of Language Arts</a:t>
            </a:r>
            <a:endParaRPr lang="en-US" dirty="0">
              <a:solidFill>
                <a:srgbClr val="99FF66"/>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0622" y="454555"/>
            <a:ext cx="6589712" cy="1281112"/>
          </a:xfrm>
        </p:spPr>
        <p:txBody>
          <a:bodyPr rtlCol="0">
            <a:normAutofit fontScale="90000"/>
          </a:bodyPr>
          <a:lstStyle/>
          <a:p>
            <a:pPr algn="ctr" eaLnBrk="1" fontAlgn="auto" hangingPunct="1">
              <a:spcAft>
                <a:spcPts val="0"/>
              </a:spcAft>
              <a:defRPr/>
            </a:pPr>
            <a:r>
              <a:rPr lang="en-US" sz="4000" b="1" dirty="0" smtClean="0">
                <a:solidFill>
                  <a:srgbClr val="99FF66"/>
                </a:solidFill>
              </a:rPr>
              <a:t>Examples of </a:t>
            </a:r>
            <a:r>
              <a:rPr lang="en-US" b="1" dirty="0" smtClean="0">
                <a:solidFill>
                  <a:srgbClr val="99FF66"/>
                </a:solidFill>
              </a:rPr>
              <a:t>Multimodal</a:t>
            </a:r>
            <a:r>
              <a:rPr lang="en-US" sz="4000" b="1" dirty="0" smtClean="0">
                <a:solidFill>
                  <a:srgbClr val="99FF66"/>
                </a:solidFill>
              </a:rPr>
              <a:t> Text Across Grade Levels</a:t>
            </a:r>
            <a:endParaRPr lang="en-US" sz="4000" b="1" dirty="0">
              <a:solidFill>
                <a:srgbClr val="99FF66"/>
              </a:solidFill>
            </a:endParaRPr>
          </a:p>
        </p:txBody>
      </p:sp>
      <p:sp>
        <p:nvSpPr>
          <p:cNvPr id="3" name="Content Placeholder 2"/>
          <p:cNvSpPr>
            <a:spLocks noGrp="1"/>
          </p:cNvSpPr>
          <p:nvPr>
            <p:ph idx="4294967295"/>
          </p:nvPr>
        </p:nvSpPr>
        <p:spPr>
          <a:xfrm>
            <a:off x="498765" y="2404533"/>
            <a:ext cx="7671570" cy="3962400"/>
          </a:xfrm>
          <a:prstGeom prst="rect">
            <a:avLst/>
          </a:prstGeom>
        </p:spPr>
        <p:txBody>
          <a:bodyPr rtlCol="0">
            <a:noAutofit/>
          </a:bodyPr>
          <a:lstStyle/>
          <a:p>
            <a:pPr marL="342900" indent="-342900" eaLnBrk="1" fontAlgn="auto" hangingPunct="1">
              <a:spcAft>
                <a:spcPts val="0"/>
              </a:spcAft>
              <a:buClr>
                <a:schemeClr val="accent4"/>
              </a:buClr>
              <a:buFont typeface="Wingdings" panose="05000000000000000000" pitchFamily="2" charset="2"/>
              <a:buChar char="§"/>
              <a:defRPr/>
            </a:pPr>
            <a:r>
              <a:rPr lang="en-US" sz="2400" i="1" u="sng" dirty="0">
                <a:solidFill>
                  <a:srgbClr val="0FE6FD"/>
                </a:solidFill>
              </a:rPr>
              <a:t>The Very Hungry Caterpillar</a:t>
            </a:r>
            <a:r>
              <a:rPr lang="en-US" sz="2400" u="sng" dirty="0">
                <a:solidFill>
                  <a:srgbClr val="0FE6FD"/>
                </a:solidFill>
              </a:rPr>
              <a:t>- </a:t>
            </a:r>
            <a:r>
              <a:rPr lang="en-US" sz="2400" u="sng" dirty="0" smtClean="0">
                <a:solidFill>
                  <a:srgbClr val="0FE6FD"/>
                </a:solidFill>
              </a:rPr>
              <a:t>DVD</a:t>
            </a:r>
          </a:p>
          <a:p>
            <a:pPr marL="342900" indent="-342900" eaLnBrk="1" fontAlgn="auto" hangingPunct="1">
              <a:spcAft>
                <a:spcPts val="0"/>
              </a:spcAft>
              <a:buClr>
                <a:schemeClr val="accent4"/>
              </a:buClr>
              <a:buFont typeface="Wingdings" panose="05000000000000000000" pitchFamily="2" charset="2"/>
              <a:buChar char="§"/>
              <a:defRPr/>
            </a:pPr>
            <a:endParaRPr lang="en-US" sz="2400" dirty="0">
              <a:solidFill>
                <a:srgbClr val="0FE6FD"/>
              </a:solidFill>
            </a:endParaRPr>
          </a:p>
          <a:p>
            <a:pPr marL="342900" indent="-342900" eaLnBrk="1" fontAlgn="auto" hangingPunct="1">
              <a:spcAft>
                <a:spcPts val="0"/>
              </a:spcAft>
              <a:buClr>
                <a:schemeClr val="accent4"/>
              </a:buClr>
              <a:buFont typeface="Wingdings" panose="05000000000000000000" pitchFamily="2" charset="2"/>
              <a:buChar char="§"/>
              <a:defRPr/>
            </a:pPr>
            <a:r>
              <a:rPr lang="en-US" sz="2400" i="1" u="sng" dirty="0">
                <a:solidFill>
                  <a:srgbClr val="0FE6FD"/>
                </a:solidFill>
              </a:rPr>
              <a:t>Brown Bear and </a:t>
            </a:r>
            <a:r>
              <a:rPr lang="en-US" sz="2400" i="1" u="sng" dirty="0" smtClean="0">
                <a:solidFill>
                  <a:srgbClr val="0FE6FD"/>
                </a:solidFill>
              </a:rPr>
              <a:t>Friends </a:t>
            </a:r>
            <a:r>
              <a:rPr lang="en-US" sz="2400" u="sng" dirty="0">
                <a:solidFill>
                  <a:srgbClr val="0FE6FD"/>
                </a:solidFill>
              </a:rPr>
              <a:t>-</a:t>
            </a:r>
            <a:r>
              <a:rPr lang="en-US" sz="2400" u="sng" dirty="0" smtClean="0">
                <a:solidFill>
                  <a:srgbClr val="0FE6FD"/>
                </a:solidFill>
              </a:rPr>
              <a:t> CD</a:t>
            </a:r>
          </a:p>
          <a:p>
            <a:pPr marL="342900" indent="-342900" eaLnBrk="1" fontAlgn="auto" hangingPunct="1">
              <a:spcAft>
                <a:spcPts val="0"/>
              </a:spcAft>
              <a:buClr>
                <a:schemeClr val="accent4"/>
              </a:buClr>
              <a:buFont typeface="Wingdings" panose="05000000000000000000" pitchFamily="2" charset="2"/>
              <a:buChar char="§"/>
              <a:defRPr/>
            </a:pPr>
            <a:endParaRPr lang="en-US" sz="2400" dirty="0">
              <a:solidFill>
                <a:srgbClr val="0FE6FD"/>
              </a:solidFill>
            </a:endParaRPr>
          </a:p>
          <a:p>
            <a:pPr marL="342900" indent="-342900" eaLnBrk="1" fontAlgn="auto" hangingPunct="1">
              <a:spcAft>
                <a:spcPts val="0"/>
              </a:spcAft>
              <a:buClr>
                <a:schemeClr val="accent4"/>
              </a:buClr>
              <a:buFont typeface="Wingdings" panose="05000000000000000000" pitchFamily="2" charset="2"/>
              <a:buChar char="§"/>
              <a:defRPr/>
            </a:pPr>
            <a:r>
              <a:rPr lang="en-US" sz="2400" i="1" u="sng" dirty="0">
                <a:solidFill>
                  <a:srgbClr val="0FE6FD"/>
                </a:solidFill>
              </a:rPr>
              <a:t>The Magic School </a:t>
            </a:r>
            <a:r>
              <a:rPr lang="en-US" sz="2400" i="1" u="sng" dirty="0" smtClean="0">
                <a:solidFill>
                  <a:srgbClr val="0FE6FD"/>
                </a:solidFill>
              </a:rPr>
              <a:t>Bus </a:t>
            </a:r>
            <a:r>
              <a:rPr lang="en-US" sz="2400" u="sng" dirty="0" smtClean="0">
                <a:solidFill>
                  <a:srgbClr val="0FE6FD"/>
                </a:solidFill>
              </a:rPr>
              <a:t>- DVDs</a:t>
            </a:r>
          </a:p>
          <a:p>
            <a:pPr marL="342900" indent="-342900" eaLnBrk="1" fontAlgn="auto" hangingPunct="1">
              <a:spcAft>
                <a:spcPts val="0"/>
              </a:spcAft>
              <a:buClr>
                <a:schemeClr val="accent4"/>
              </a:buClr>
              <a:buFont typeface="Wingdings" panose="05000000000000000000" pitchFamily="2" charset="2"/>
              <a:buChar char="§"/>
              <a:defRPr/>
            </a:pPr>
            <a:endParaRPr lang="en-US" sz="2400" dirty="0">
              <a:solidFill>
                <a:srgbClr val="0FE6FD"/>
              </a:solidFill>
            </a:endParaRPr>
          </a:p>
          <a:p>
            <a:pPr marL="342900" indent="-342900" eaLnBrk="1" fontAlgn="auto" hangingPunct="1">
              <a:spcAft>
                <a:spcPts val="0"/>
              </a:spcAft>
              <a:buClr>
                <a:schemeClr val="accent4"/>
              </a:buClr>
              <a:buFont typeface="Wingdings" panose="05000000000000000000" pitchFamily="2" charset="2"/>
              <a:buChar char="§"/>
              <a:defRPr/>
            </a:pPr>
            <a:r>
              <a:rPr lang="en-US" sz="2400" u="sng" dirty="0" smtClean="0">
                <a:solidFill>
                  <a:srgbClr val="0FE6FD"/>
                </a:solidFill>
              </a:rPr>
              <a:t>“Stopping </a:t>
            </a:r>
            <a:r>
              <a:rPr lang="en-US" sz="2400" u="sng" dirty="0">
                <a:solidFill>
                  <a:srgbClr val="0FE6FD"/>
                </a:solidFill>
              </a:rPr>
              <a:t>by Woods on A Snowy </a:t>
            </a:r>
            <a:r>
              <a:rPr lang="en-US" sz="2400" u="sng" dirty="0" smtClean="0">
                <a:solidFill>
                  <a:srgbClr val="0FE6FD"/>
                </a:solidFill>
              </a:rPr>
              <a:t>Evening”- </a:t>
            </a:r>
            <a:r>
              <a:rPr lang="en-US" sz="2400" i="1" u="sng" dirty="0" smtClean="0">
                <a:solidFill>
                  <a:srgbClr val="0FE6FD"/>
                </a:solidFill>
              </a:rPr>
              <a:t>Poetry Speaks</a:t>
            </a:r>
            <a:r>
              <a:rPr lang="en-US" sz="2400" u="sng" dirty="0" smtClean="0">
                <a:solidFill>
                  <a:srgbClr val="0FE6FD"/>
                </a:solidFill>
              </a:rPr>
              <a:t> - spoken word</a:t>
            </a:r>
          </a:p>
          <a:p>
            <a:pPr marL="342900" indent="-342900" eaLnBrk="1" fontAlgn="auto" hangingPunct="1">
              <a:spcAft>
                <a:spcPts val="0"/>
              </a:spcAft>
              <a:buClr>
                <a:schemeClr val="accent4"/>
              </a:buClr>
              <a:buFont typeface="Wingdings" panose="05000000000000000000" pitchFamily="2" charset="2"/>
              <a:buChar char="§"/>
              <a:defRPr/>
            </a:pPr>
            <a:endParaRPr lang="en-US" sz="2400" dirty="0">
              <a:solidFill>
                <a:srgbClr val="0FE6FD"/>
              </a:solidFill>
            </a:endParaRPr>
          </a:p>
          <a:p>
            <a:pPr marL="342900" indent="-342900" eaLnBrk="1" fontAlgn="auto" hangingPunct="1">
              <a:spcAft>
                <a:spcPts val="0"/>
              </a:spcAft>
              <a:buClr>
                <a:schemeClr val="accent4"/>
              </a:buClr>
              <a:buFont typeface="Wingdings" panose="05000000000000000000" pitchFamily="2" charset="2"/>
              <a:buChar char="§"/>
              <a:defRPr/>
            </a:pPr>
            <a:r>
              <a:rPr lang="en-US" sz="2400" i="1" u="sng" dirty="0">
                <a:solidFill>
                  <a:srgbClr val="0FE6FD"/>
                </a:solidFill>
              </a:rPr>
              <a:t>Hamlet</a:t>
            </a:r>
            <a:r>
              <a:rPr lang="en-US" sz="2400" u="sng" dirty="0">
                <a:solidFill>
                  <a:srgbClr val="0FE6FD"/>
                </a:solidFill>
              </a:rPr>
              <a:t> – </a:t>
            </a:r>
            <a:r>
              <a:rPr lang="en-US" sz="2400" u="sng" dirty="0" smtClean="0">
                <a:solidFill>
                  <a:srgbClr val="0FE6FD"/>
                </a:solidFill>
              </a:rPr>
              <a:t>film; </a:t>
            </a:r>
            <a:r>
              <a:rPr lang="en-US" sz="2400" i="1" u="sng" dirty="0" smtClean="0">
                <a:solidFill>
                  <a:srgbClr val="0FE6FD"/>
                </a:solidFill>
              </a:rPr>
              <a:t>Hamlet</a:t>
            </a:r>
            <a:r>
              <a:rPr lang="en-US" sz="2400" u="sng" dirty="0" smtClean="0">
                <a:solidFill>
                  <a:srgbClr val="0FE6FD"/>
                </a:solidFill>
              </a:rPr>
              <a:t>- </a:t>
            </a:r>
            <a:r>
              <a:rPr lang="en-US" sz="2400" u="sng" dirty="0">
                <a:solidFill>
                  <a:srgbClr val="0FE6FD"/>
                </a:solidFill>
              </a:rPr>
              <a:t>graphic </a:t>
            </a:r>
            <a:r>
              <a:rPr lang="en-US" sz="2400" u="sng" dirty="0" smtClean="0">
                <a:solidFill>
                  <a:srgbClr val="0FE6FD"/>
                </a:solidFill>
              </a:rPr>
              <a:t>novel; </a:t>
            </a:r>
            <a:r>
              <a:rPr lang="en-US" sz="2400" i="1" u="sng" dirty="0" smtClean="0">
                <a:solidFill>
                  <a:srgbClr val="0FE6FD"/>
                </a:solidFill>
              </a:rPr>
              <a:t>Hamlet</a:t>
            </a:r>
            <a:r>
              <a:rPr lang="en-US" sz="2400" u="sng" dirty="0" smtClean="0">
                <a:solidFill>
                  <a:srgbClr val="0FE6FD"/>
                </a:solidFill>
              </a:rPr>
              <a:t>- </a:t>
            </a:r>
            <a:r>
              <a:rPr lang="en-US" sz="2400" u="sng" dirty="0">
                <a:solidFill>
                  <a:srgbClr val="0FE6FD"/>
                </a:solidFill>
              </a:rPr>
              <a:t>BBC Radio</a:t>
            </a:r>
            <a:endParaRPr lang="en-US" sz="2400" dirty="0">
              <a:solidFill>
                <a:srgbClr val="0FE6FD"/>
              </a:solidFill>
            </a:endParaRPr>
          </a:p>
          <a:p>
            <a:pPr marL="285750" indent="-285750" eaLnBrk="1" fontAlgn="auto" hangingPunct="1">
              <a:spcAft>
                <a:spcPts val="0"/>
              </a:spcAft>
              <a:buClr>
                <a:schemeClr val="accent4"/>
              </a:buClr>
              <a:buFont typeface="Wingdings" panose="05000000000000000000" pitchFamily="2" charset="2"/>
              <a:buChar char="§"/>
              <a:defRPr/>
            </a:pPr>
            <a:endParaRPr lang="en-US" sz="2400" dirty="0">
              <a:solidFill>
                <a:schemeClr val="tx1">
                  <a:lumMod val="75000"/>
                  <a:lumOff val="25000"/>
                </a:schemeClr>
              </a:solidFill>
            </a:endParaRPr>
          </a:p>
        </p:txBody>
      </p:sp>
    </p:spTree>
    <p:extLst>
      <p:ext uri="{BB962C8B-B14F-4D97-AF65-F5344CB8AC3E}">
        <p14:creationId xmlns:p14="http://schemas.microsoft.com/office/powerpoint/2010/main" val="723423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197331" y="2563091"/>
            <a:ext cx="7680960" cy="4724400"/>
          </a:xfrm>
        </p:spPr>
        <p:txBody>
          <a:bodyPr>
            <a:normAutofit/>
          </a:bodyPr>
          <a:lstStyle/>
          <a:p>
            <a:pPr>
              <a:buClr>
                <a:srgbClr val="99FF66"/>
              </a:buClr>
              <a:buFont typeface="Wingdings" pitchFamily="2" charset="2"/>
              <a:buChar char="§"/>
            </a:pPr>
            <a:r>
              <a:rPr lang="en-US" sz="2800" dirty="0" err="1" smtClean="0">
                <a:solidFill>
                  <a:srgbClr val="0FE6FD"/>
                </a:solidFill>
              </a:rPr>
              <a:t>Transmediations</a:t>
            </a:r>
            <a:endParaRPr lang="en-US" sz="2800" dirty="0" smtClean="0">
              <a:solidFill>
                <a:srgbClr val="0FE6FD"/>
              </a:solidFill>
            </a:endParaRPr>
          </a:p>
          <a:p>
            <a:pPr>
              <a:buClr>
                <a:srgbClr val="99FF66"/>
              </a:buClr>
              <a:buFont typeface="Wingdings" pitchFamily="2" charset="2"/>
              <a:buChar char="§"/>
            </a:pPr>
            <a:endParaRPr lang="en-US" sz="2800" dirty="0" smtClean="0">
              <a:solidFill>
                <a:srgbClr val="0FE6FD"/>
              </a:solidFill>
            </a:endParaRPr>
          </a:p>
          <a:p>
            <a:pPr>
              <a:buClr>
                <a:srgbClr val="99FF66"/>
              </a:buClr>
              <a:buFont typeface="Wingdings" pitchFamily="2" charset="2"/>
              <a:buChar char="§"/>
            </a:pPr>
            <a:r>
              <a:rPr lang="en-US" sz="2800" dirty="0" smtClean="0">
                <a:solidFill>
                  <a:srgbClr val="0FE6FD"/>
                </a:solidFill>
              </a:rPr>
              <a:t>Electronic Alphabet Books</a:t>
            </a:r>
          </a:p>
          <a:p>
            <a:pPr>
              <a:buClr>
                <a:srgbClr val="99FF66"/>
              </a:buClr>
              <a:buFont typeface="Wingdings" pitchFamily="2" charset="2"/>
              <a:buChar char="§"/>
            </a:pPr>
            <a:endParaRPr lang="en-US" sz="2800" dirty="0" smtClean="0">
              <a:solidFill>
                <a:srgbClr val="0FE6FD"/>
              </a:solidFill>
            </a:endParaRPr>
          </a:p>
          <a:p>
            <a:pPr>
              <a:buClr>
                <a:srgbClr val="99FF66"/>
              </a:buClr>
              <a:buFont typeface="Wingdings" pitchFamily="2" charset="2"/>
              <a:buChar char="§"/>
            </a:pPr>
            <a:r>
              <a:rPr lang="en-US" sz="2800" dirty="0" smtClean="0">
                <a:solidFill>
                  <a:srgbClr val="0FE6FD"/>
                </a:solidFill>
              </a:rPr>
              <a:t>Digital Recordings</a:t>
            </a:r>
          </a:p>
          <a:p>
            <a:pPr>
              <a:buClr>
                <a:srgbClr val="99FF66"/>
              </a:buClr>
              <a:buFont typeface="Wingdings" pitchFamily="2" charset="2"/>
              <a:buChar char="§"/>
            </a:pPr>
            <a:endParaRPr lang="en-US" sz="2800" dirty="0" smtClean="0"/>
          </a:p>
          <a:p>
            <a:pPr>
              <a:buClr>
                <a:srgbClr val="99FF66"/>
              </a:buClr>
              <a:buFont typeface="Wingdings" pitchFamily="2" charset="2"/>
              <a:buChar char="§"/>
            </a:pPr>
            <a:endParaRPr lang="en-US" sz="2800" dirty="0" smtClean="0"/>
          </a:p>
        </p:txBody>
      </p:sp>
      <p:sp>
        <p:nvSpPr>
          <p:cNvPr id="3" name="Title 2"/>
          <p:cNvSpPr>
            <a:spLocks noGrp="1"/>
          </p:cNvSpPr>
          <p:nvPr>
            <p:ph type="title"/>
          </p:nvPr>
        </p:nvSpPr>
        <p:spPr>
          <a:xfrm>
            <a:off x="352426" y="762000"/>
            <a:ext cx="8791574" cy="1066800"/>
          </a:xfrm>
        </p:spPr>
        <p:txBody>
          <a:bodyPr>
            <a:normAutofit/>
          </a:bodyPr>
          <a:lstStyle/>
          <a:p>
            <a:r>
              <a:rPr lang="en-US" dirty="0" smtClean="0"/>
              <a:t>  </a:t>
            </a:r>
            <a:r>
              <a:rPr lang="en-US" dirty="0" smtClean="0">
                <a:solidFill>
                  <a:srgbClr val="99FF66"/>
                </a:solidFill>
              </a:rPr>
              <a:t>Multiple Representations of Thinking</a:t>
            </a:r>
            <a:endParaRPr lang="en-US" dirty="0">
              <a:solidFill>
                <a:srgbClr val="99FF66"/>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5" y="1463040"/>
            <a:ext cx="8560665" cy="5140960"/>
          </a:xfrm>
        </p:spPr>
        <p:txBody>
          <a:bodyPr>
            <a:normAutofit/>
          </a:bodyPr>
          <a:lstStyle/>
          <a:p>
            <a:r>
              <a:rPr lang="en-US" sz="2400" dirty="0"/>
              <a:t>We have learned, as P. David Pearson (2001) has noted, that “comprehension is never enough; it must have a critical edge.” Comprehending with a critical edge means moving beyond understanding the text to understanding the power relationship that exists between the reader and the author—to knowing that even though the author has the power to create and present the message, readers have the power and the right to be text </a:t>
            </a:r>
            <a:r>
              <a:rPr lang="en-US" sz="2400" dirty="0" smtClean="0"/>
              <a:t>critics – </a:t>
            </a:r>
            <a:r>
              <a:rPr lang="en-US" sz="2400" dirty="0"/>
              <a:t>to read, question, and analyze the author’s message. </a:t>
            </a:r>
            <a:endParaRPr lang="en-US" sz="2400" dirty="0" smtClean="0"/>
          </a:p>
          <a:p>
            <a:r>
              <a:rPr lang="en-US" sz="2400" dirty="0" smtClean="0"/>
              <a:t>We </a:t>
            </a:r>
            <a:r>
              <a:rPr lang="en-US" sz="2400" dirty="0"/>
              <a:t>need to refocus. We need to actively engage—to become participants in this power relationship—to find new ways of seeing beyond the text, inside the text, and around the text.  We need to become text critics. We need to move beyond passively accepting information and analyze it from a critical perspective. </a:t>
            </a:r>
          </a:p>
        </p:txBody>
      </p:sp>
      <p:sp>
        <p:nvSpPr>
          <p:cNvPr id="3" name="Title 2"/>
          <p:cNvSpPr>
            <a:spLocks noGrp="1"/>
          </p:cNvSpPr>
          <p:nvPr>
            <p:ph type="title"/>
          </p:nvPr>
        </p:nvSpPr>
        <p:spPr>
          <a:xfrm>
            <a:off x="352426" y="110066"/>
            <a:ext cx="7680960" cy="1066800"/>
          </a:xfrm>
        </p:spPr>
        <p:txBody>
          <a:bodyPr/>
          <a:lstStyle/>
          <a:p>
            <a:r>
              <a:rPr lang="en-US" dirty="0" smtClean="0">
                <a:solidFill>
                  <a:srgbClr val="0FE6FD"/>
                </a:solidFill>
              </a:rPr>
              <a:t>Conclusion</a:t>
            </a:r>
            <a:endParaRPr lang="en-US" dirty="0">
              <a:solidFill>
                <a:srgbClr val="0FE6FD"/>
              </a:solidFill>
            </a:endParaRPr>
          </a:p>
        </p:txBody>
      </p:sp>
    </p:spTree>
    <p:extLst>
      <p:ext uri="{BB962C8B-B14F-4D97-AF65-F5344CB8AC3E}">
        <p14:creationId xmlns:p14="http://schemas.microsoft.com/office/powerpoint/2010/main" val="3304765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5" y="845127"/>
            <a:ext cx="8611465" cy="5342313"/>
          </a:xfrm>
        </p:spPr>
        <p:txBody>
          <a:bodyPr>
            <a:normAutofit lnSpcReduction="10000"/>
          </a:bodyPr>
          <a:lstStyle/>
          <a:p>
            <a:r>
              <a:rPr lang="en-US" sz="3600" dirty="0" smtClean="0">
                <a:solidFill>
                  <a:srgbClr val="0FE6FD"/>
                </a:solidFill>
              </a:rPr>
              <a:t>Both the Common Core State Standards and our teaching are based on an integrated model of language arts:</a:t>
            </a:r>
          </a:p>
          <a:p>
            <a:endParaRPr lang="en-US" dirty="0" smtClean="0"/>
          </a:p>
          <a:p>
            <a:r>
              <a:rPr lang="en-US" sz="2800" dirty="0" smtClean="0">
                <a:solidFill>
                  <a:srgbClr val="99FF66"/>
                </a:solidFill>
              </a:rPr>
              <a:t>			Reading </a:t>
            </a:r>
          </a:p>
          <a:p>
            <a:r>
              <a:rPr lang="en-US" sz="2800" dirty="0" smtClean="0">
                <a:solidFill>
                  <a:srgbClr val="99FF66"/>
                </a:solidFill>
              </a:rPr>
              <a:t>			Writing </a:t>
            </a:r>
          </a:p>
          <a:p>
            <a:r>
              <a:rPr lang="en-US" sz="2800" dirty="0" smtClean="0">
                <a:solidFill>
                  <a:srgbClr val="99FF66"/>
                </a:solidFill>
              </a:rPr>
              <a:t>			Speaking</a:t>
            </a:r>
          </a:p>
          <a:p>
            <a:r>
              <a:rPr lang="en-US" sz="2800" dirty="0" smtClean="0">
                <a:solidFill>
                  <a:srgbClr val="99FF66"/>
                </a:solidFill>
              </a:rPr>
              <a:t>			Listening </a:t>
            </a:r>
          </a:p>
          <a:p>
            <a:r>
              <a:rPr lang="en-US" sz="2800" dirty="0" smtClean="0">
                <a:solidFill>
                  <a:srgbClr val="99FF66"/>
                </a:solidFill>
              </a:rPr>
              <a:t>			Viewing </a:t>
            </a:r>
            <a:br>
              <a:rPr lang="en-US" sz="2800" dirty="0" smtClean="0">
                <a:solidFill>
                  <a:srgbClr val="99FF66"/>
                </a:solidFill>
              </a:rPr>
            </a:br>
            <a:endParaRPr lang="en-US" sz="2800" dirty="0">
              <a:solidFill>
                <a:srgbClr val="99FF66"/>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60746"/>
            <a:ext cx="7772400" cy="1143000"/>
          </a:xfrm>
        </p:spPr>
        <p:txBody>
          <a:bodyPr>
            <a:normAutofit fontScale="90000"/>
          </a:bodyPr>
          <a:lstStyle/>
          <a:p>
            <a:r>
              <a:rPr lang="en-US" b="1" dirty="0" smtClean="0">
                <a:solidFill>
                  <a:schemeClr val="accent6"/>
                </a:solidFill>
              </a:rPr>
              <a:t>Question the  Author…</a:t>
            </a:r>
            <a:br>
              <a:rPr lang="en-US" b="1" dirty="0" smtClean="0">
                <a:solidFill>
                  <a:schemeClr val="accent6"/>
                </a:solidFill>
              </a:rPr>
            </a:br>
            <a:r>
              <a:rPr lang="en-US" b="1" dirty="0" smtClean="0">
                <a:solidFill>
                  <a:schemeClr val="accent6"/>
                </a:solidFill>
              </a:rPr>
              <a:t>Question the Context…</a:t>
            </a:r>
            <a:br>
              <a:rPr lang="en-US" b="1" dirty="0" smtClean="0">
                <a:solidFill>
                  <a:schemeClr val="accent6"/>
                </a:solidFill>
              </a:rPr>
            </a:br>
            <a:r>
              <a:rPr lang="en-US" b="1" dirty="0" smtClean="0">
                <a:solidFill>
                  <a:schemeClr val="accent6"/>
                </a:solidFill>
              </a:rPr>
              <a:t>Question the Text…</a:t>
            </a:r>
            <a:endParaRPr lang="en-US" b="1" dirty="0">
              <a:solidFill>
                <a:schemeClr val="accent6"/>
              </a:solidFill>
            </a:endParaRPr>
          </a:p>
        </p:txBody>
      </p:sp>
      <p:sp>
        <p:nvSpPr>
          <p:cNvPr id="3" name="Text Placeholder 2"/>
          <p:cNvSpPr>
            <a:spLocks noGrp="1"/>
          </p:cNvSpPr>
          <p:nvPr>
            <p:ph type="body" sz="half" idx="1"/>
          </p:nvPr>
        </p:nvSpPr>
        <p:spPr>
          <a:xfrm>
            <a:off x="685800" y="2767209"/>
            <a:ext cx="7869477" cy="4114800"/>
          </a:xfrm>
        </p:spPr>
        <p:txBody>
          <a:bodyPr>
            <a:normAutofit/>
          </a:bodyPr>
          <a:lstStyle/>
          <a:p>
            <a:r>
              <a:rPr lang="en-US" sz="2400" dirty="0"/>
              <a:t>Critical literacy views readers as active participants in the reading process and invites them to move beyond passively accepting the text’s message to question, examine, or dispute the power relations that exist between readers and authors—to ponder what the author wants readers to believe, take action, and promote fairness between people. It focuses on issues of power and promotes reflection, action, and transformation (</a:t>
            </a:r>
            <a:r>
              <a:rPr lang="en-US" sz="2400" dirty="0" err="1"/>
              <a:t>Freire</a:t>
            </a:r>
            <a:r>
              <a:rPr lang="en-US" sz="2400" dirty="0"/>
              <a:t>, 1970). </a:t>
            </a:r>
          </a:p>
          <a:p>
            <a:endParaRPr lang="en-US" sz="2400" dirty="0"/>
          </a:p>
        </p:txBody>
      </p:sp>
    </p:spTree>
    <p:extLst>
      <p:ext uri="{BB962C8B-B14F-4D97-AF65-F5344CB8AC3E}">
        <p14:creationId xmlns:p14="http://schemas.microsoft.com/office/powerpoint/2010/main" val="1073763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872" y="609600"/>
            <a:ext cx="8714509" cy="6248400"/>
          </a:xfrm>
        </p:spPr>
        <p:txBody>
          <a:bodyPr>
            <a:normAutofit/>
          </a:bodyPr>
          <a:lstStyle/>
          <a:p>
            <a:r>
              <a:rPr lang="en-US" dirty="0" smtClean="0">
                <a:solidFill>
                  <a:schemeClr val="accent6"/>
                </a:solidFill>
              </a:rPr>
              <a:t>Christopher Columbus…</a:t>
            </a:r>
            <a:br>
              <a:rPr lang="en-US" dirty="0" smtClean="0">
                <a:solidFill>
                  <a:schemeClr val="accent6"/>
                </a:solidFill>
              </a:rPr>
            </a:br>
            <a:r>
              <a:rPr lang="en-US" dirty="0" smtClean="0">
                <a:solidFill>
                  <a:schemeClr val="accent6"/>
                </a:solidFill>
              </a:rPr>
              <a:t>sailed the ocean blue in 1492.</a:t>
            </a:r>
            <a:br>
              <a:rPr lang="en-US" dirty="0" smtClean="0">
                <a:solidFill>
                  <a:schemeClr val="accent6"/>
                </a:solidFill>
              </a:rPr>
            </a:br>
            <a:r>
              <a:rPr lang="en-US" dirty="0" smtClean="0">
                <a:solidFill>
                  <a:schemeClr val="accent6"/>
                </a:solidFill>
              </a:rPr>
              <a:t/>
            </a:r>
            <a:br>
              <a:rPr lang="en-US" dirty="0" smtClean="0">
                <a:solidFill>
                  <a:schemeClr val="accent6"/>
                </a:solidFill>
              </a:rPr>
            </a:br>
            <a:r>
              <a:rPr lang="en-US" dirty="0" smtClean="0">
                <a:solidFill>
                  <a:schemeClr val="accent6"/>
                </a:solidFill>
              </a:rPr>
              <a:t/>
            </a:r>
            <a:br>
              <a:rPr lang="en-US" dirty="0" smtClean="0">
                <a:solidFill>
                  <a:schemeClr val="accent6"/>
                </a:solidFill>
              </a:rPr>
            </a:br>
            <a:r>
              <a:rPr lang="en-US" dirty="0" smtClean="0">
                <a:solidFill>
                  <a:schemeClr val="accent6"/>
                </a:solidFill>
              </a:rPr>
              <a:t/>
            </a:r>
            <a:br>
              <a:rPr lang="en-US" dirty="0" smtClean="0">
                <a:solidFill>
                  <a:schemeClr val="accent6"/>
                </a:solidFill>
              </a:rPr>
            </a:br>
            <a:r>
              <a:rPr lang="en-US" dirty="0">
                <a:solidFill>
                  <a:schemeClr val="accent6"/>
                </a:solidFill>
              </a:rPr>
              <a:t/>
            </a:r>
            <a:br>
              <a:rPr lang="en-US" dirty="0">
                <a:solidFill>
                  <a:schemeClr val="accent6"/>
                </a:solidFill>
              </a:rPr>
            </a:br>
            <a:r>
              <a:rPr lang="en-US" dirty="0" smtClean="0">
                <a:solidFill>
                  <a:schemeClr val="accent6"/>
                </a:solidFill>
              </a:rPr>
              <a:t/>
            </a:r>
            <a:br>
              <a:rPr lang="en-US" dirty="0" smtClean="0">
                <a:solidFill>
                  <a:schemeClr val="accent6"/>
                </a:solidFill>
              </a:rPr>
            </a:br>
            <a:r>
              <a:rPr lang="en-US" dirty="0" smtClean="0">
                <a:solidFill>
                  <a:schemeClr val="accent6"/>
                </a:solidFill>
              </a:rPr>
              <a:t/>
            </a:r>
            <a:br>
              <a:rPr lang="en-US" dirty="0" smtClean="0">
                <a:solidFill>
                  <a:schemeClr val="accent6"/>
                </a:solidFill>
              </a:rPr>
            </a:br>
            <a:r>
              <a:rPr lang="en-US" dirty="0" smtClean="0">
                <a:solidFill>
                  <a:schemeClr val="accent6"/>
                </a:solidFill>
              </a:rPr>
              <a:t>Jane Yolen… </a:t>
            </a:r>
            <a:r>
              <a:rPr lang="en-US" i="1" dirty="0" smtClean="0">
                <a:solidFill>
                  <a:schemeClr val="accent6"/>
                </a:solidFill>
              </a:rPr>
              <a:t>Encounter       </a:t>
            </a:r>
            <a:r>
              <a:rPr lang="en-US" dirty="0" smtClean="0"/>
              <a:t/>
            </a:r>
            <a:br>
              <a:rPr lang="en-US" dirty="0" smtClean="0"/>
            </a:br>
            <a:endParaRPr lang="en-US" i="1" dirty="0">
              <a:solidFill>
                <a:schemeClr val="accent6"/>
              </a:solidFill>
            </a:endParaRPr>
          </a:p>
        </p:txBody>
      </p:sp>
      <p:pic>
        <p:nvPicPr>
          <p:cNvPr id="5" name="Picture 4" descr="51cYYoiU9hL__SX402_BO1,204,203,200_.jpg"/>
          <p:cNvPicPr>
            <a:picLocks noChangeAspect="1"/>
          </p:cNvPicPr>
          <p:nvPr/>
        </p:nvPicPr>
        <p:blipFill>
          <a:blip r:embed="rId2"/>
          <a:stretch>
            <a:fillRect/>
          </a:stretch>
        </p:blipFill>
        <p:spPr>
          <a:xfrm>
            <a:off x="3586594" y="2008909"/>
            <a:ext cx="2966606" cy="3671543"/>
          </a:xfrm>
          <a:prstGeom prst="rect">
            <a:avLst/>
          </a:prstGeom>
        </p:spPr>
      </p:pic>
    </p:spTree>
    <p:extLst>
      <p:ext uri="{BB962C8B-B14F-4D97-AF65-F5344CB8AC3E}">
        <p14:creationId xmlns:p14="http://schemas.microsoft.com/office/powerpoint/2010/main" val="78499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lvl="0" indent="-342900">
              <a:buClr>
                <a:schemeClr val="accent6"/>
              </a:buClr>
              <a:buFont typeface="Arial" pitchFamily="34" charset="0"/>
              <a:buChar char="•"/>
            </a:pPr>
            <a:r>
              <a:rPr lang="en-US" sz="2000" dirty="0"/>
              <a:t>Who is in the text/picture/situation? Who is missing? </a:t>
            </a:r>
          </a:p>
          <a:p>
            <a:pPr marL="342900" indent="-342900">
              <a:buClr>
                <a:schemeClr val="accent6"/>
              </a:buClr>
              <a:buFont typeface="Arial" pitchFamily="34" charset="0"/>
              <a:buChar char="•"/>
            </a:pPr>
            <a:endParaRPr lang="en-US" sz="2000" dirty="0"/>
          </a:p>
          <a:p>
            <a:pPr marL="342900" lvl="0" indent="-342900">
              <a:buClr>
                <a:schemeClr val="accent6"/>
              </a:buClr>
              <a:buFont typeface="Arial" pitchFamily="34" charset="0"/>
              <a:buChar char="•"/>
            </a:pPr>
            <a:r>
              <a:rPr lang="en-US" sz="2000" dirty="0"/>
              <a:t>Whose voices are represented? Whose voices are marginalized or discounted?</a:t>
            </a:r>
          </a:p>
          <a:p>
            <a:pPr marL="342900" indent="-342900">
              <a:buClr>
                <a:schemeClr val="accent6"/>
              </a:buClr>
              <a:buFont typeface="Arial" pitchFamily="34" charset="0"/>
              <a:buChar char="•"/>
            </a:pPr>
            <a:endParaRPr lang="en-US" sz="2000" dirty="0"/>
          </a:p>
          <a:p>
            <a:pPr marL="342900" lvl="0" indent="-342900">
              <a:buClr>
                <a:schemeClr val="accent6"/>
              </a:buClr>
              <a:buFont typeface="Arial" pitchFamily="34" charset="0"/>
              <a:buChar char="•"/>
            </a:pPr>
            <a:r>
              <a:rPr lang="en-US" sz="2000" dirty="0"/>
              <a:t>What are the intentions of the author? What does the author want the reader to think? </a:t>
            </a:r>
          </a:p>
          <a:p>
            <a:pPr marL="342900" indent="-342900">
              <a:buClr>
                <a:schemeClr val="accent6"/>
              </a:buClr>
              <a:buFont typeface="Arial" pitchFamily="34" charset="0"/>
              <a:buChar char="•"/>
            </a:pPr>
            <a:endParaRPr lang="en-US" sz="2000" dirty="0"/>
          </a:p>
          <a:p>
            <a:pPr marL="342900" lvl="0" indent="-342900">
              <a:buClr>
                <a:schemeClr val="accent6"/>
              </a:buClr>
              <a:buFont typeface="Arial" pitchFamily="34" charset="0"/>
              <a:buChar char="•"/>
            </a:pPr>
            <a:r>
              <a:rPr lang="en-US" sz="2000" dirty="0"/>
              <a:t>What would an alternative text/picture/situation say?</a:t>
            </a:r>
          </a:p>
          <a:p>
            <a:pPr marL="342900" indent="-342900">
              <a:buClr>
                <a:schemeClr val="accent6"/>
              </a:buClr>
              <a:buFont typeface="Arial" pitchFamily="34" charset="0"/>
              <a:buChar char="•"/>
            </a:pPr>
            <a:endParaRPr lang="en-US" sz="2000" dirty="0"/>
          </a:p>
          <a:p>
            <a:pPr marL="342900" lvl="0" indent="-342900">
              <a:buClr>
                <a:schemeClr val="accent6"/>
              </a:buClr>
              <a:buFont typeface="Arial" pitchFamily="34" charset="0"/>
              <a:buChar char="•"/>
            </a:pPr>
            <a:r>
              <a:rPr lang="en-US" sz="2000" dirty="0"/>
              <a:t>How can the reader use this information to promote equity? </a:t>
            </a:r>
          </a:p>
          <a:p>
            <a:endParaRPr lang="en-US" dirty="0" smtClean="0"/>
          </a:p>
        </p:txBody>
      </p:sp>
      <p:sp>
        <p:nvSpPr>
          <p:cNvPr id="3" name="Title 2"/>
          <p:cNvSpPr>
            <a:spLocks noGrp="1"/>
          </p:cNvSpPr>
          <p:nvPr>
            <p:ph type="title"/>
          </p:nvPr>
        </p:nvSpPr>
        <p:spPr>
          <a:xfrm>
            <a:off x="352426" y="28184"/>
            <a:ext cx="7680960" cy="1066800"/>
          </a:xfrm>
        </p:spPr>
        <p:txBody>
          <a:bodyPr/>
          <a:lstStyle/>
          <a:p>
            <a:r>
              <a:rPr lang="en-US" dirty="0" smtClean="0">
                <a:solidFill>
                  <a:schemeClr val="accent6"/>
                </a:solidFill>
              </a:rPr>
              <a:t>Read from a Critical Perspective</a:t>
            </a:r>
            <a:endParaRPr lang="en-US" dirty="0">
              <a:solidFill>
                <a:schemeClr val="accent6"/>
              </a:solidFill>
            </a:endParaRPr>
          </a:p>
        </p:txBody>
      </p:sp>
    </p:spTree>
    <p:extLst>
      <p:ext uri="{BB962C8B-B14F-4D97-AF65-F5344CB8AC3E}">
        <p14:creationId xmlns:p14="http://schemas.microsoft.com/office/powerpoint/2010/main" val="1739697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5" y="2513723"/>
            <a:ext cx="8328111" cy="4724400"/>
          </a:xfrm>
        </p:spPr>
        <p:txBody>
          <a:bodyPr/>
          <a:lstStyle/>
          <a:p>
            <a:r>
              <a:rPr lang="en-US" sz="2800" dirty="0" smtClean="0">
                <a:solidFill>
                  <a:srgbClr val="92D050"/>
                </a:solidFill>
              </a:rPr>
              <a:t>Reading One: </a:t>
            </a:r>
          </a:p>
          <a:p>
            <a:endParaRPr lang="en-US" sz="2000" dirty="0" smtClean="0">
              <a:solidFill>
                <a:srgbClr val="92D050"/>
              </a:solidFill>
            </a:endParaRPr>
          </a:p>
          <a:p>
            <a:r>
              <a:rPr lang="en-US" sz="2800" dirty="0" smtClean="0"/>
              <a:t>	Jack is a nice boy who is good to his mother.</a:t>
            </a:r>
          </a:p>
          <a:p>
            <a:endParaRPr lang="en-US" sz="2800" dirty="0"/>
          </a:p>
          <a:p>
            <a:r>
              <a:rPr lang="en-US" sz="2800" dirty="0" smtClean="0">
                <a:solidFill>
                  <a:srgbClr val="92D050"/>
                </a:solidFill>
              </a:rPr>
              <a:t>Reading Two: ???</a:t>
            </a:r>
          </a:p>
          <a:p>
            <a:endParaRPr lang="en-US" sz="2800" dirty="0">
              <a:solidFill>
                <a:srgbClr val="92D050"/>
              </a:solidFill>
            </a:endParaRPr>
          </a:p>
          <a:p>
            <a:r>
              <a:rPr lang="en-US" sz="2800" dirty="0" smtClean="0">
                <a:solidFill>
                  <a:srgbClr val="92D050"/>
                </a:solidFill>
              </a:rPr>
              <a:t>Reading ???</a:t>
            </a:r>
            <a:endParaRPr lang="en-US" sz="2800" dirty="0">
              <a:solidFill>
                <a:srgbClr val="92D050"/>
              </a:solidFill>
            </a:endParaRPr>
          </a:p>
        </p:txBody>
      </p:sp>
      <p:sp>
        <p:nvSpPr>
          <p:cNvPr id="3" name="Title 2"/>
          <p:cNvSpPr>
            <a:spLocks noGrp="1"/>
          </p:cNvSpPr>
          <p:nvPr>
            <p:ph type="title"/>
          </p:nvPr>
        </p:nvSpPr>
        <p:spPr>
          <a:xfrm>
            <a:off x="352425" y="676656"/>
            <a:ext cx="7680960" cy="1066800"/>
          </a:xfrm>
        </p:spPr>
        <p:txBody>
          <a:bodyPr>
            <a:normAutofit fontScale="90000"/>
          </a:bodyPr>
          <a:lstStyle/>
          <a:p>
            <a:r>
              <a:rPr lang="en-US" i="1" dirty="0" smtClean="0">
                <a:solidFill>
                  <a:schemeClr val="accent6"/>
                </a:solidFill>
              </a:rPr>
              <a:t>Jack and the Beanstalk   </a:t>
            </a:r>
            <a:r>
              <a:rPr lang="en-US" sz="3100" dirty="0" smtClean="0">
                <a:solidFill>
                  <a:schemeClr val="accent6"/>
                </a:solidFill>
              </a:rPr>
              <a:t>(in second grade)</a:t>
            </a:r>
            <a:endParaRPr lang="en-US" sz="3100" dirty="0">
              <a:solidFill>
                <a:schemeClr val="accent6"/>
              </a:solidFill>
            </a:endParaRPr>
          </a:p>
        </p:txBody>
      </p:sp>
      <p:pic>
        <p:nvPicPr>
          <p:cNvPr id="5" name="Picture 4" descr="51Vpyc212rL__SX258_BO1,204,203,200_.jpg"/>
          <p:cNvPicPr>
            <a:picLocks noChangeAspect="1"/>
          </p:cNvPicPr>
          <p:nvPr/>
        </p:nvPicPr>
        <p:blipFill>
          <a:blip r:embed="rId2"/>
          <a:stretch>
            <a:fillRect/>
          </a:stretch>
        </p:blipFill>
        <p:spPr>
          <a:xfrm>
            <a:off x="5159086" y="4132118"/>
            <a:ext cx="2476500" cy="2476500"/>
          </a:xfrm>
          <a:prstGeom prst="rect">
            <a:avLst/>
          </a:prstGeom>
        </p:spPr>
      </p:pic>
    </p:spTree>
    <p:extLst>
      <p:ext uri="{BB962C8B-B14F-4D97-AF65-F5344CB8AC3E}">
        <p14:creationId xmlns:p14="http://schemas.microsoft.com/office/powerpoint/2010/main" val="25158310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457200" y="304800"/>
            <a:ext cx="8955088" cy="1524000"/>
          </a:xfrm>
        </p:spPr>
        <p:txBody>
          <a:bodyPr/>
          <a:lstStyle/>
          <a:p>
            <a:pPr>
              <a:defRPr/>
            </a:pPr>
            <a:r>
              <a:rPr lang="en-US" smtClean="0">
                <a:solidFill>
                  <a:srgbClr val="FFFF00"/>
                </a:solidFill>
              </a:rPr>
              <a:t>Six Thinking Hats     </a:t>
            </a:r>
            <a:r>
              <a:rPr lang="en-US" sz="2000" smtClean="0">
                <a:solidFill>
                  <a:srgbClr val="FFFF00"/>
                </a:solidFill>
              </a:rPr>
              <a:t>     DeBono, 1985</a:t>
            </a:r>
          </a:p>
        </p:txBody>
      </p:sp>
      <p:sp>
        <p:nvSpPr>
          <p:cNvPr id="202755" name="Rectangle 3"/>
          <p:cNvSpPr>
            <a:spLocks noGrp="1" noChangeArrowheads="1"/>
          </p:cNvSpPr>
          <p:nvPr>
            <p:ph type="body" idx="4294967295"/>
          </p:nvPr>
        </p:nvSpPr>
        <p:spPr>
          <a:xfrm>
            <a:off x="381000" y="1981200"/>
            <a:ext cx="8458200" cy="4038600"/>
          </a:xfrm>
          <a:prstGeom prst="rect">
            <a:avLst/>
          </a:prstGeom>
        </p:spPr>
        <p:txBody>
          <a:bodyPr/>
          <a:lstStyle/>
          <a:p>
            <a:pPr>
              <a:lnSpc>
                <a:spcPct val="90000"/>
              </a:lnSpc>
              <a:defRPr/>
            </a:pPr>
            <a:r>
              <a:rPr lang="en-US" sz="2400" smtClean="0"/>
              <a:t>Promotes critical and creative thinking through discussion. The thinking hats represent six different ways of viewing a topic. </a:t>
            </a:r>
          </a:p>
          <a:p>
            <a:pPr>
              <a:lnSpc>
                <a:spcPct val="90000"/>
              </a:lnSpc>
              <a:defRPr/>
            </a:pPr>
            <a:r>
              <a:rPr lang="en-US" sz="2400" smtClean="0"/>
              <a:t>The white hat views the information from the objective point of view; the red hat from an emotional perspective; the black hat from a critical point of view; yellow from a positive point of view; green from a creative perspective; and blue from the perspective of monitoring and summarizing what the other hats have done. </a:t>
            </a:r>
          </a:p>
          <a:p>
            <a:pPr>
              <a:lnSpc>
                <a:spcPct val="90000"/>
              </a:lnSpc>
              <a:defRPr/>
            </a:pPr>
            <a:r>
              <a:rPr lang="en-US" sz="2400" smtClean="0"/>
              <a:t>According to DeBono, putting on a particular color hat focuses the students’ thinking and switching hats allows them to view the situation from alternative perspectives. </a:t>
            </a:r>
          </a:p>
          <a:p>
            <a:pPr>
              <a:lnSpc>
                <a:spcPct val="90000"/>
              </a:lnSpc>
              <a:defRPr/>
            </a:pPr>
            <a:endParaRPr lang="en-US" sz="2400" smtClean="0"/>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1511</TotalTime>
  <Words>1056</Words>
  <Application>Microsoft Office PowerPoint</Application>
  <PresentationFormat>On-screen Show (4:3)</PresentationFormat>
  <Paragraphs>189</Paragraphs>
  <Slides>32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Mylar</vt:lpstr>
      <vt:lpstr>Clip</vt:lpstr>
      <vt:lpstr>Critical Literacy, Close Reading, and Deep Comprehension:  Constructing Meaning in the 21st Century </vt:lpstr>
      <vt:lpstr>Goal: Deep Comprehension </vt:lpstr>
      <vt:lpstr>   Integrated Model of Language Arts</vt:lpstr>
      <vt:lpstr>PowerPoint Presentation</vt:lpstr>
      <vt:lpstr>Question the  Author… Question the Context… Question the Text…</vt:lpstr>
      <vt:lpstr>Christopher Columbus… sailed the ocean blue in 1492.       Jane Yolen… Encounter        </vt:lpstr>
      <vt:lpstr>Read from a Critical Perspective</vt:lpstr>
      <vt:lpstr>Jack and the Beanstalk   (in second grade)</vt:lpstr>
      <vt:lpstr>Six Thinking Hats          DeBono, 1985</vt:lpstr>
      <vt:lpstr>PowerPoint Presentation</vt:lpstr>
      <vt:lpstr>PowerPoint Presentation</vt:lpstr>
      <vt:lpstr>PowerPoint Presentation</vt:lpstr>
      <vt:lpstr>Mark Up and Annotate Text</vt:lpstr>
      <vt:lpstr>PowerPoint Presentation</vt:lpstr>
      <vt:lpstr>   </vt:lpstr>
      <vt:lpstr>PowerPoint Presentation</vt:lpstr>
      <vt:lpstr>Generate and Respond to Questions</vt:lpstr>
      <vt:lpstr>Question Types</vt:lpstr>
      <vt:lpstr>Thick and Thin Questions</vt:lpstr>
      <vt:lpstr> Use Knowledge of Text Structures: Narrative</vt:lpstr>
      <vt:lpstr>Use Knowledge of Text Structures: Informational</vt:lpstr>
      <vt:lpstr>Investigate Vocabulary</vt:lpstr>
      <vt:lpstr>Context Clues</vt:lpstr>
      <vt:lpstr>Cueing Systems</vt:lpstr>
      <vt:lpstr>Summarize Text – Narrative </vt:lpstr>
      <vt:lpstr>Summarize Text – Informational</vt:lpstr>
      <vt:lpstr>Concept of Definition Map                                 Schwartz &amp; Raphael, 1985 </vt:lpstr>
      <vt:lpstr>QuIP Research Grid  (E.M. McLaughlin, 1987) </vt:lpstr>
      <vt:lpstr>PowerPoint Presentation</vt:lpstr>
      <vt:lpstr>Examples of Multimodal Text Across Grade Levels</vt:lpstr>
      <vt:lpstr>  Multiple Representations of Thinking</vt:lpstr>
      <vt:lpstr>Conclusion</vt:lpstr>
    </vt:vector>
  </TitlesOfParts>
  <Company>SDSU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Fisher</dc:creator>
  <cp:lastModifiedBy>Townsend, Lee Ann</cp:lastModifiedBy>
  <cp:revision>123</cp:revision>
  <dcterms:created xsi:type="dcterms:W3CDTF">2013-04-02T18:35:04Z</dcterms:created>
  <dcterms:modified xsi:type="dcterms:W3CDTF">2015-10-05T13:39:45Z</dcterms:modified>
</cp:coreProperties>
</file>