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4" r:id="rId4"/>
    <p:sldId id="258" r:id="rId5"/>
    <p:sldId id="259" r:id="rId6"/>
    <p:sldId id="260" r:id="rId7"/>
    <p:sldId id="261" r:id="rId8"/>
    <p:sldId id="262"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3AADBC"/>
    <a:srgbClr val="0080FF"/>
    <a:srgbClr val="8000FF"/>
    <a:srgbClr val="7F7F7F"/>
    <a:srgbClr val="48B490"/>
    <a:srgbClr val="66FFCC"/>
    <a:srgbClr val="FF0000"/>
    <a:srgbClr val="316C01"/>
    <a:srgbClr val="00798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7" d="100"/>
          <a:sy n="47" d="100"/>
        </p:scale>
        <p:origin x="2424" y="54"/>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7285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845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65617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98215" y="468912"/>
            <a:ext cx="6838247" cy="9143778"/>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8501798"/>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1858" y="1044642"/>
            <a:ext cx="6841658" cy="5284523"/>
          </a:xfrm>
          <a:prstGeom prst="rect">
            <a:avLst/>
          </a:prstGeom>
          <a:noFill/>
        </p:spPr>
        <p:txBody>
          <a:bodyPr wrap="square" rtlCol="0">
            <a:spAutoFit/>
          </a:bodyPr>
          <a:lstStyle/>
          <a:p>
            <a:pPr>
              <a:lnSpc>
                <a:spcPct val="130000"/>
              </a:lnSpc>
            </a:pPr>
            <a:r>
              <a:rPr lang="en-US" sz="1400" dirty="0" smtClean="0"/>
              <a:t>	</a:t>
            </a:r>
            <a:r>
              <a:rPr lang="en-US" sz="1400" dirty="0" smtClean="0">
                <a:latin typeface="Arial"/>
                <a:cs typeface="Arial"/>
              </a:rPr>
              <a:t>Once upon a time there lived an old and grumpy wizard.  He absolutely hated magic.  During his first experience with magic he caused a little explosion and he accidentally sizzled off half of his mustache!  </a:t>
            </a:r>
          </a:p>
          <a:p>
            <a:pPr>
              <a:lnSpc>
                <a:spcPct val="130000"/>
              </a:lnSpc>
            </a:pPr>
            <a:r>
              <a:rPr lang="en-US" sz="1400" dirty="0" smtClean="0">
                <a:latin typeface="Arial"/>
                <a:cs typeface="Arial"/>
              </a:rPr>
              <a:t>	During his second experience he was doing a very difficult potion and he wanted to get it precise. As he reached for his chemistry bottle off the back shelf, one of his big fat wizard fingers got caught in the bottle. </a:t>
            </a:r>
            <a:r>
              <a:rPr lang="en-US" sz="1400" i="1" dirty="0" smtClean="0">
                <a:latin typeface="Arial"/>
                <a:cs typeface="Arial"/>
              </a:rPr>
              <a:t> What's the point?</a:t>
            </a:r>
            <a:r>
              <a:rPr lang="en-US" sz="1400" dirty="0" smtClean="0">
                <a:latin typeface="Arial"/>
                <a:cs typeface="Arial"/>
              </a:rPr>
              <a:t> He thought.</a:t>
            </a:r>
          </a:p>
          <a:p>
            <a:pPr>
              <a:lnSpc>
                <a:spcPct val="130000"/>
              </a:lnSpc>
            </a:pPr>
            <a:r>
              <a:rPr lang="en-US" sz="1400" dirty="0" smtClean="0">
                <a:latin typeface="Arial"/>
                <a:cs typeface="Arial"/>
              </a:rPr>
              <a:t>	So he went to his brother’s house and asked him.  "Well," said his brother, It's about having fun!  One time I was making a very tricky potion and wanted to get it perfectly but unfortunately I used my green wizard soap instead of my glowing green avocado </a:t>
            </a:r>
            <a:r>
              <a:rPr lang="en-US" sz="1400" dirty="0" err="1" smtClean="0">
                <a:latin typeface="Arial"/>
                <a:cs typeface="Arial"/>
              </a:rPr>
              <a:t>smush</a:t>
            </a:r>
            <a:r>
              <a:rPr lang="en-US" sz="1400" dirty="0" smtClean="0">
                <a:latin typeface="Arial"/>
                <a:cs typeface="Arial"/>
              </a:rPr>
              <a:t>, and then I didn't realize it until I said the magic words, ABRACADOO, ABRACADING!!  The spell I accidentally cast cleaned my whole lab from head to toe faster than you can say 'wizards love stars!'" </a:t>
            </a:r>
          </a:p>
          <a:p>
            <a:pPr>
              <a:lnSpc>
                <a:spcPct val="130000"/>
              </a:lnSpc>
            </a:pPr>
            <a:r>
              <a:rPr lang="en-US" sz="1400" dirty="0" smtClean="0">
                <a:latin typeface="Arial"/>
                <a:cs typeface="Arial"/>
              </a:rPr>
              <a:t>	"OK," the wizard said.  And he went home.  He tried some spells and said, "This is the most fun I've had in years, and I'm 500!"  He had fun for days until...POW!!  An explosion!!  It burned his whole lab down and he had to move in with his brother and they had fun casting spells their whole lives.</a:t>
            </a:r>
          </a:p>
          <a:p>
            <a:endParaRPr lang="en-US" sz="1400" dirty="0">
              <a:latin typeface="Arial"/>
              <a:cs typeface="Arial"/>
            </a:endParaRPr>
          </a:p>
          <a:p>
            <a:r>
              <a:rPr lang="en-US" sz="1400" dirty="0" smtClean="0">
                <a:solidFill>
                  <a:srgbClr val="008080"/>
                </a:solidFill>
                <a:latin typeface="Arial"/>
                <a:cs typeface="Arial"/>
              </a:rPr>
              <a:t>Ava – Grade One</a:t>
            </a:r>
          </a:p>
        </p:txBody>
      </p:sp>
      <p:sp>
        <p:nvSpPr>
          <p:cNvPr id="5" name="TextBox 4"/>
          <p:cNvSpPr txBox="1"/>
          <p:nvPr/>
        </p:nvSpPr>
        <p:spPr>
          <a:xfrm>
            <a:off x="501858" y="522317"/>
            <a:ext cx="6841658" cy="400110"/>
          </a:xfrm>
          <a:prstGeom prst="rect">
            <a:avLst/>
          </a:prstGeom>
          <a:noFill/>
        </p:spPr>
        <p:txBody>
          <a:bodyPr wrap="square" rtlCol="0">
            <a:spAutoFit/>
          </a:bodyPr>
          <a:lstStyle/>
          <a:p>
            <a:pPr algn="ctr"/>
            <a:r>
              <a:rPr lang="en-US" sz="2000" dirty="0" smtClean="0">
                <a:solidFill>
                  <a:srgbClr val="008080"/>
                </a:solidFill>
                <a:latin typeface="Arial"/>
                <a:cs typeface="Arial"/>
              </a:rPr>
              <a:t>The Wizard Who Did Not like Magic</a:t>
            </a:r>
            <a:endParaRPr lang="en-US" sz="2000" dirty="0">
              <a:solidFill>
                <a:srgbClr val="008080"/>
              </a:solidFill>
              <a:latin typeface="Arial"/>
              <a:cs typeface="Arial"/>
            </a:endParaRPr>
          </a:p>
        </p:txBody>
      </p:sp>
    </p:spTree>
    <p:extLst>
      <p:ext uri="{BB962C8B-B14F-4D97-AF65-F5344CB8AC3E}">
        <p14:creationId xmlns:p14="http://schemas.microsoft.com/office/powerpoint/2010/main" val="2163414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6267" y="474974"/>
            <a:ext cx="6794074" cy="400110"/>
          </a:xfrm>
          <a:prstGeom prst="rect">
            <a:avLst/>
          </a:prstGeom>
          <a:noFill/>
        </p:spPr>
        <p:txBody>
          <a:bodyPr wrap="square" rtlCol="0">
            <a:spAutoFit/>
          </a:bodyPr>
          <a:lstStyle/>
          <a:p>
            <a:pPr algn="ctr"/>
            <a:r>
              <a:rPr lang="en-US" sz="2000" dirty="0" smtClean="0">
                <a:solidFill>
                  <a:srgbClr val="48B490"/>
                </a:solidFill>
                <a:latin typeface="Arial"/>
                <a:cs typeface="Arial"/>
              </a:rPr>
              <a:t>Micro Me!</a:t>
            </a:r>
            <a:endParaRPr lang="en-US" sz="2000" dirty="0">
              <a:solidFill>
                <a:srgbClr val="48B490"/>
              </a:solidFill>
              <a:latin typeface="Arial"/>
              <a:cs typeface="Arial"/>
            </a:endParaRPr>
          </a:p>
        </p:txBody>
      </p:sp>
      <p:sp>
        <p:nvSpPr>
          <p:cNvPr id="3" name="TextBox 2"/>
          <p:cNvSpPr txBox="1"/>
          <p:nvPr/>
        </p:nvSpPr>
        <p:spPr>
          <a:xfrm>
            <a:off x="516267" y="918973"/>
            <a:ext cx="6794074" cy="9064019"/>
          </a:xfrm>
          <a:prstGeom prst="rect">
            <a:avLst/>
          </a:prstGeom>
          <a:noFill/>
        </p:spPr>
        <p:txBody>
          <a:bodyPr wrap="square" rtlCol="0">
            <a:spAutoFit/>
          </a:bodyPr>
          <a:lstStyle/>
          <a:p>
            <a:r>
              <a:rPr lang="en-US" sz="1300" dirty="0" smtClean="0">
                <a:latin typeface="Arial"/>
                <a:cs typeface="Arial"/>
              </a:rPr>
              <a:t>	My </a:t>
            </a:r>
            <a:r>
              <a:rPr lang="en-US" sz="1300" dirty="0">
                <a:latin typeface="Arial"/>
                <a:cs typeface="Arial"/>
              </a:rPr>
              <a:t>dad is a scientist who used to work in a lab, but he got fired. You will be able to tell why in a moment. Well, my dad, like all parents, wanted me to stay a kid forever. He had been working on a concoction for weeks, and he finally thought it was done. He called me into the basement, which was now my dad’s lab, with all sorts of science gizmos. I could see a blue, bubbling concoction that was glowing with a faint, eerie greenish light, sitting by the edge of a table. It smelled like a mix of chlorine and sulfur, which smells like rotten eggs. </a:t>
            </a:r>
            <a:r>
              <a:rPr lang="en-US" sz="1300" dirty="0" err="1">
                <a:latin typeface="Arial"/>
                <a:cs typeface="Arial"/>
              </a:rPr>
              <a:t>Eww</a:t>
            </a:r>
            <a:r>
              <a:rPr lang="en-US" sz="1300" dirty="0">
                <a:latin typeface="Arial"/>
                <a:cs typeface="Arial"/>
              </a:rPr>
              <a:t>!</a:t>
            </a:r>
          </a:p>
          <a:p>
            <a:r>
              <a:rPr lang="en-US" sz="1300" dirty="0">
                <a:latin typeface="Arial"/>
                <a:cs typeface="Arial"/>
              </a:rPr>
              <a:t>	“Drink that,” my dad told me “All of it.”</a:t>
            </a:r>
          </a:p>
          <a:p>
            <a:r>
              <a:rPr lang="en-US" sz="1300" dirty="0">
                <a:latin typeface="Arial"/>
                <a:cs typeface="Arial"/>
              </a:rPr>
              <a:t>	He was pointing at the liquid.</a:t>
            </a:r>
          </a:p>
          <a:p>
            <a:r>
              <a:rPr lang="en-US" sz="1300" dirty="0">
                <a:latin typeface="Arial"/>
                <a:cs typeface="Arial"/>
              </a:rPr>
              <a:t>	“Are you sure?” I asked, nervously.</a:t>
            </a:r>
          </a:p>
          <a:p>
            <a:r>
              <a:rPr lang="en-US" sz="1300" dirty="0">
                <a:latin typeface="Arial"/>
                <a:cs typeface="Arial"/>
              </a:rPr>
              <a:t>	“Yes. I’m positive you’ll be ok. Drink it fast, before you chicken out,” my dad replied.</a:t>
            </a:r>
          </a:p>
          <a:p>
            <a:r>
              <a:rPr lang="en-US" sz="1300" dirty="0">
                <a:latin typeface="Arial"/>
                <a:cs typeface="Arial"/>
              </a:rPr>
              <a:t>	I quickly grabbed the long, skinny test tube and chugged the concoction until its container was empty. It tasted absolutely disgusting. If you think that’s bad, then get ready for what happened next!  It went terribly wrong. All of a sudden, everything was getting bigger and bigger. I screamed but my voice got higher and higher pitched. My yells of help got quieter and quieter. I was shrinking!</a:t>
            </a:r>
          </a:p>
          <a:p>
            <a:r>
              <a:rPr lang="en-US" sz="1300" dirty="0">
                <a:latin typeface="Arial"/>
                <a:cs typeface="Arial"/>
              </a:rPr>
              <a:t>	When the shrinking finally stopped, I was only about a centimeter tall. All of a sudden, a mouse appeared from behind a tote. It was staring right at me. From my perspective, the mouse looked as big as a full-grown ape does to a toddler.</a:t>
            </a:r>
          </a:p>
          <a:p>
            <a:r>
              <a:rPr lang="en-US" sz="1300" dirty="0">
                <a:latin typeface="Arial"/>
                <a:cs typeface="Arial"/>
              </a:rPr>
              <a:t>	I screamed a tiny, high pitched scream as the mouse picked me up and put me into its mouth.  I struggled and kicked and screamed as the mouse carried me away.  After a long time, I was about to give up because I was running out of energy.  I kicked one last time, really hard at the opening of the mouse’s throat and it immediately spit me out and scampered off. </a:t>
            </a:r>
          </a:p>
          <a:p>
            <a:r>
              <a:rPr lang="en-US" sz="1300" dirty="0">
                <a:latin typeface="Arial"/>
                <a:cs typeface="Arial"/>
              </a:rPr>
              <a:t>	When I looked around I noticed that I was in a forest, by an ant hill and some water. There was a gigantic tree right behind me. I had no idea where I was.</a:t>
            </a:r>
          </a:p>
          <a:p>
            <a:pPr indent="0"/>
            <a:r>
              <a:rPr lang="en-US" sz="1300" dirty="0">
                <a:latin typeface="Arial"/>
                <a:cs typeface="Arial"/>
              </a:rPr>
              <a:t>	I noticed two red ants peeking their heads out of the ant hill. It made me grin and I laughed. The ants were as big to me as a dog is to a normal sized human. </a:t>
            </a:r>
          </a:p>
          <a:p>
            <a:pPr indent="0"/>
            <a:r>
              <a:rPr lang="en-US" sz="1300" dirty="0">
                <a:latin typeface="Arial"/>
                <a:cs typeface="Arial"/>
              </a:rPr>
              <a:t>I soon stopped laughing and went dead silent. It suddenly got very quiet around me. I had no idea how much danger I was in. I also had no idea there was a hungry woodpecker that had just spotted me. </a:t>
            </a:r>
          </a:p>
          <a:p>
            <a:r>
              <a:rPr lang="en-US" sz="1300" dirty="0" smtClean="0">
                <a:latin typeface="Arial"/>
                <a:cs typeface="Arial"/>
              </a:rPr>
              <a:t>	Soon </a:t>
            </a:r>
            <a:r>
              <a:rPr lang="en-US" sz="1300" dirty="0">
                <a:latin typeface="Arial"/>
                <a:cs typeface="Arial"/>
              </a:rPr>
              <a:t>I noticed a big shadow as it drew nearer and nearer to me.  I looked up and froze. I saw a hungry woodpecker anxious for a good meal was there staring at me.  I ducked down behind a piece of grass but it was no use.  The woodpecker knew I was there.  I began to run; I tripped then fell.  I braced for the impact as the bird drew closer and closer.  I was within its reach when I noticed a nearby hole in a tree.  The woodpecker continued to try to peck at me but I dodged it by rolling closer to the hole.  As quick as a wink I got up and dove into the hole.  </a:t>
            </a:r>
          </a:p>
          <a:p>
            <a:r>
              <a:rPr lang="en-US" sz="1300" dirty="0" smtClean="0">
                <a:latin typeface="Arial"/>
                <a:cs typeface="Arial"/>
              </a:rPr>
              <a:t>	I </a:t>
            </a:r>
            <a:r>
              <a:rPr lang="en-US" sz="1300" dirty="0">
                <a:latin typeface="Arial"/>
                <a:cs typeface="Arial"/>
              </a:rPr>
              <a:t>was safe but what would I do about food and water? What would I do if I was in danger again?  These were some questions I needed to answer but the biggest one was would I ever be my normal size and self again?  </a:t>
            </a:r>
            <a:endParaRPr lang="en-US" sz="1300" dirty="0" smtClean="0">
              <a:latin typeface="Arial"/>
              <a:cs typeface="Arial"/>
            </a:endParaRPr>
          </a:p>
          <a:p>
            <a:endParaRPr lang="en-US" sz="1300" dirty="0">
              <a:latin typeface="Arial"/>
              <a:cs typeface="Arial"/>
            </a:endParaRPr>
          </a:p>
          <a:p>
            <a:r>
              <a:rPr lang="en-US" sz="1300" dirty="0" smtClean="0">
                <a:solidFill>
                  <a:srgbClr val="48B490"/>
                </a:solidFill>
                <a:latin typeface="Arial"/>
                <a:cs typeface="Arial"/>
              </a:rPr>
              <a:t>Kayla – Grade Five</a:t>
            </a:r>
            <a:endParaRPr lang="en-US" sz="1300" dirty="0">
              <a:solidFill>
                <a:srgbClr val="48B490"/>
              </a:solidFill>
              <a:latin typeface="Arial"/>
              <a:cs typeface="Arial"/>
            </a:endParaRPr>
          </a:p>
          <a:p>
            <a:endParaRPr lang="en-US" sz="1200" dirty="0"/>
          </a:p>
          <a:p>
            <a:endParaRPr lang="en-US" sz="1200" dirty="0">
              <a:latin typeface="Arial"/>
              <a:cs typeface="Arial"/>
            </a:endParaRPr>
          </a:p>
        </p:txBody>
      </p:sp>
    </p:spTree>
    <p:extLst>
      <p:ext uri="{BB962C8B-B14F-4D97-AF65-F5344CB8AC3E}">
        <p14:creationId xmlns:p14="http://schemas.microsoft.com/office/powerpoint/2010/main" val="905375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5942" y="526604"/>
            <a:ext cx="6804399" cy="400110"/>
          </a:xfrm>
          <a:prstGeom prst="rect">
            <a:avLst/>
          </a:prstGeom>
          <a:noFill/>
        </p:spPr>
        <p:txBody>
          <a:bodyPr wrap="square" rtlCol="0">
            <a:spAutoFit/>
          </a:bodyPr>
          <a:lstStyle/>
          <a:p>
            <a:pPr algn="ctr"/>
            <a:r>
              <a:rPr lang="en-US" sz="2000" dirty="0" smtClean="0">
                <a:solidFill>
                  <a:srgbClr val="7F7F7F"/>
                </a:solidFill>
                <a:latin typeface="Arial"/>
                <a:cs typeface="Arial"/>
              </a:rPr>
              <a:t>Diamonds and Gold</a:t>
            </a:r>
            <a:endParaRPr lang="en-US" sz="2000" dirty="0">
              <a:solidFill>
                <a:srgbClr val="7F7F7F"/>
              </a:solidFill>
              <a:latin typeface="Arial"/>
              <a:cs typeface="Arial"/>
            </a:endParaRPr>
          </a:p>
        </p:txBody>
      </p:sp>
      <p:sp>
        <p:nvSpPr>
          <p:cNvPr id="3" name="TextBox 2"/>
          <p:cNvSpPr txBox="1"/>
          <p:nvPr/>
        </p:nvSpPr>
        <p:spPr>
          <a:xfrm>
            <a:off x="505942" y="926714"/>
            <a:ext cx="6804399" cy="8664676"/>
          </a:xfrm>
          <a:prstGeom prst="rect">
            <a:avLst/>
          </a:prstGeom>
          <a:noFill/>
        </p:spPr>
        <p:txBody>
          <a:bodyPr wrap="square" rtlCol="0">
            <a:spAutoFit/>
          </a:bodyPr>
          <a:lstStyle/>
          <a:p>
            <a:pPr>
              <a:lnSpc>
                <a:spcPct val="130000"/>
              </a:lnSpc>
            </a:pPr>
            <a:r>
              <a:rPr lang="en-US" sz="1300" dirty="0" smtClean="0">
                <a:latin typeface="Arial"/>
                <a:cs typeface="Arial"/>
              </a:rPr>
              <a:t>	The </a:t>
            </a:r>
            <a:r>
              <a:rPr lang="en-US" sz="1300" dirty="0">
                <a:latin typeface="Arial"/>
                <a:cs typeface="Arial"/>
              </a:rPr>
              <a:t>final rays of the setting sun evaporated, leaving behind an inky, bruised sky. A few candles burned from inside the open window, all almost dead from the cold breeze blowing into the bedroom. The untouched bed sheets fluttered. Light green leaves on trees slowly turned black, and the once-bright flowers outside the pristine, white building were captured by the shadows. The empty and inhumanly clean room cried silently. Night fell.</a:t>
            </a:r>
          </a:p>
          <a:p>
            <a:pPr>
              <a:lnSpc>
                <a:spcPct val="130000"/>
              </a:lnSpc>
            </a:pPr>
            <a:r>
              <a:rPr lang="en-US" sz="1300" dirty="0">
                <a:latin typeface="Arial"/>
                <a:cs typeface="Arial"/>
              </a:rPr>
              <a:t> </a:t>
            </a:r>
          </a:p>
          <a:p>
            <a:pPr>
              <a:lnSpc>
                <a:spcPct val="130000"/>
              </a:lnSpc>
            </a:pPr>
            <a:r>
              <a:rPr lang="en-US" sz="1300" dirty="0" smtClean="0">
                <a:latin typeface="Arial"/>
                <a:cs typeface="Arial"/>
              </a:rPr>
              <a:t>	As </a:t>
            </a:r>
            <a:r>
              <a:rPr lang="en-US" sz="1300" dirty="0">
                <a:latin typeface="Arial"/>
                <a:cs typeface="Arial"/>
              </a:rPr>
              <a:t>the popsicle-bright sun rose the next morning, hope seemed to be restored to the cold room. The dew on the long grass disappeared, scooped up by the fairy-folk. The sky turned cotton-candy pink, sherbet orange, and as golden as a king’s crown. Most of the candles had melted, leaving puddles of dripping wax on the cream windowsill. The entire room welcomed the warmth from the blazing light.</a:t>
            </a:r>
          </a:p>
          <a:p>
            <a:pPr>
              <a:lnSpc>
                <a:spcPct val="130000"/>
              </a:lnSpc>
            </a:pPr>
            <a:r>
              <a:rPr lang="en-US" sz="1300" dirty="0" smtClean="0">
                <a:latin typeface="Arial"/>
                <a:cs typeface="Arial"/>
              </a:rPr>
              <a:t>	Late </a:t>
            </a:r>
            <a:r>
              <a:rPr lang="en-US" sz="1300" dirty="0">
                <a:latin typeface="Arial"/>
                <a:cs typeface="Arial"/>
              </a:rPr>
              <a:t>that night, the clicking of high heels could be heard from the hallway as the door to the lifeless bedroom opened. The light flicked on, and a tall woman entered. She ran her hand through her short, bright pink hair. Sighing softly, she collapsed on the bed. She was dressed in a short silver dress, with a matching pair of heels and a purse. Her gray eyes were framed with eye shadow that sparkled like diamonds. She wore a large silver necklace covered with a jewel. She dug in her purse and pulled out a tiny golden music box. When she twisted the key, a slow tune started playing. The woman placed it down on the bedside table. She took off her heels and put them down next to the bed. The woman also unfastened her necklace and placed it, along with her purse, next to the golden box. She had just lain down on the bed when her phone buzzed loudly, interrupting the quiet song gently escaping from the music box. She sighed again and reached over to her bag to retrieve it. She scanned her new message.</a:t>
            </a:r>
          </a:p>
          <a:p>
            <a:pPr>
              <a:lnSpc>
                <a:spcPct val="130000"/>
              </a:lnSpc>
            </a:pPr>
            <a:r>
              <a:rPr lang="en-US" sz="1300" b="1" i="1" dirty="0" smtClean="0">
                <a:latin typeface="Arial"/>
                <a:cs typeface="Arial"/>
              </a:rPr>
              <a:t>	Hey </a:t>
            </a:r>
            <a:r>
              <a:rPr lang="en-US" sz="1300" b="1" i="1" dirty="0">
                <a:latin typeface="Arial"/>
                <a:cs typeface="Arial"/>
              </a:rPr>
              <a:t>Sis, how are you?</a:t>
            </a:r>
            <a:endParaRPr lang="en-US" sz="1300" b="1" dirty="0">
              <a:latin typeface="Arial"/>
              <a:cs typeface="Arial"/>
            </a:endParaRPr>
          </a:p>
          <a:p>
            <a:pPr>
              <a:lnSpc>
                <a:spcPct val="130000"/>
              </a:lnSpc>
            </a:pPr>
            <a:r>
              <a:rPr lang="en-US" sz="1300" dirty="0" smtClean="0">
                <a:latin typeface="Arial"/>
                <a:cs typeface="Arial"/>
              </a:rPr>
              <a:t>	She </a:t>
            </a:r>
            <a:r>
              <a:rPr lang="en-US" sz="1300" dirty="0">
                <a:latin typeface="Arial"/>
                <a:cs typeface="Arial"/>
              </a:rPr>
              <a:t>smiled. Even thousands of miles away, her sister could always tell when she needed help.</a:t>
            </a:r>
          </a:p>
          <a:p>
            <a:pPr>
              <a:lnSpc>
                <a:spcPct val="130000"/>
              </a:lnSpc>
            </a:pPr>
            <a:r>
              <a:rPr lang="en-US" sz="1300" dirty="0" smtClean="0">
                <a:latin typeface="Arial"/>
                <a:cs typeface="Arial"/>
              </a:rPr>
              <a:t>	She </a:t>
            </a:r>
            <a:r>
              <a:rPr lang="en-US" sz="1300" dirty="0">
                <a:latin typeface="Arial"/>
                <a:cs typeface="Arial"/>
              </a:rPr>
              <a:t>texted,</a:t>
            </a:r>
            <a:r>
              <a:rPr lang="en-US" sz="1300" i="1" dirty="0">
                <a:latin typeface="Arial"/>
                <a:cs typeface="Arial"/>
              </a:rPr>
              <a:t> Hi </a:t>
            </a:r>
            <a:r>
              <a:rPr lang="en-US" sz="1300" i="1" dirty="0" err="1">
                <a:latin typeface="Arial"/>
                <a:cs typeface="Arial"/>
              </a:rPr>
              <a:t>Alla</a:t>
            </a:r>
            <a:r>
              <a:rPr lang="en-US" sz="1300" i="1" dirty="0">
                <a:latin typeface="Arial"/>
                <a:cs typeface="Arial"/>
              </a:rPr>
              <a:t>, I’m ok. Are things all right back home?</a:t>
            </a:r>
            <a:endParaRPr lang="en-US" sz="1300" dirty="0">
              <a:latin typeface="Arial"/>
              <a:cs typeface="Arial"/>
            </a:endParaRPr>
          </a:p>
          <a:p>
            <a:pPr>
              <a:lnSpc>
                <a:spcPct val="130000"/>
              </a:lnSpc>
            </a:pPr>
            <a:r>
              <a:rPr lang="en-US" sz="1300" b="1" i="1" dirty="0" smtClean="0">
                <a:latin typeface="Arial"/>
                <a:cs typeface="Arial"/>
              </a:rPr>
              <a:t>	</a:t>
            </a:r>
            <a:r>
              <a:rPr lang="en-US" sz="1300" b="1" i="1" dirty="0" err="1" smtClean="0">
                <a:latin typeface="Arial"/>
                <a:cs typeface="Arial"/>
              </a:rPr>
              <a:t>Mmmm</a:t>
            </a:r>
            <a:r>
              <a:rPr lang="en-US" sz="1300" b="1" i="1" dirty="0">
                <a:latin typeface="Arial"/>
                <a:cs typeface="Arial"/>
              </a:rPr>
              <a:t>, yeah. You know how it can get.</a:t>
            </a:r>
            <a:r>
              <a:rPr lang="en-US" sz="1300" dirty="0">
                <a:latin typeface="Arial"/>
                <a:cs typeface="Arial"/>
              </a:rPr>
              <a:t> </a:t>
            </a:r>
          </a:p>
          <a:p>
            <a:pPr>
              <a:lnSpc>
                <a:spcPct val="130000"/>
              </a:lnSpc>
            </a:pPr>
            <a:r>
              <a:rPr lang="en-US" sz="1300" dirty="0" smtClean="0">
                <a:latin typeface="Arial"/>
                <a:cs typeface="Arial"/>
              </a:rPr>
              <a:t>	She </a:t>
            </a:r>
            <a:r>
              <a:rPr lang="en-US" sz="1300" dirty="0">
                <a:latin typeface="Arial"/>
                <a:cs typeface="Arial"/>
              </a:rPr>
              <a:t>frowned, knowing what her sister meant. </a:t>
            </a:r>
            <a:r>
              <a:rPr lang="en-US" sz="1300" i="1" dirty="0">
                <a:latin typeface="Arial"/>
                <a:cs typeface="Arial"/>
              </a:rPr>
              <a:t>What about you? I don’t want you to overwork yourself again</a:t>
            </a:r>
            <a:endParaRPr lang="en-US" sz="1300" dirty="0">
              <a:latin typeface="Arial"/>
              <a:cs typeface="Arial"/>
            </a:endParaRPr>
          </a:p>
          <a:p>
            <a:pPr>
              <a:lnSpc>
                <a:spcPct val="130000"/>
              </a:lnSpc>
            </a:pPr>
            <a:r>
              <a:rPr lang="en-US" sz="1300" b="1" i="1" dirty="0" smtClean="0">
                <a:latin typeface="Arial"/>
                <a:cs typeface="Arial"/>
              </a:rPr>
              <a:t>	I’m </a:t>
            </a:r>
            <a:r>
              <a:rPr lang="en-US" sz="1300" b="1" i="1" dirty="0">
                <a:latin typeface="Arial"/>
                <a:cs typeface="Arial"/>
              </a:rPr>
              <a:t>fine. I’m more worried about our parents right now.</a:t>
            </a:r>
            <a:endParaRPr lang="en-US" sz="1300" dirty="0">
              <a:latin typeface="Arial"/>
              <a:cs typeface="Arial"/>
            </a:endParaRPr>
          </a:p>
          <a:p>
            <a:pPr>
              <a:lnSpc>
                <a:spcPct val="130000"/>
              </a:lnSpc>
            </a:pPr>
            <a:r>
              <a:rPr lang="en-US" sz="1300" i="1" dirty="0" smtClean="0">
                <a:latin typeface="Arial"/>
                <a:cs typeface="Arial"/>
              </a:rPr>
              <a:t>	I </a:t>
            </a:r>
            <a:r>
              <a:rPr lang="en-US" sz="1300" i="1" dirty="0">
                <a:latin typeface="Arial"/>
                <a:cs typeface="Arial"/>
              </a:rPr>
              <a:t>understand, but please take care of yourself. Working too hard would only make things worse. Please take a break occasionally</a:t>
            </a:r>
            <a:r>
              <a:rPr lang="en-US" sz="1300" i="1" dirty="0" smtClean="0">
                <a:latin typeface="Arial"/>
                <a:cs typeface="Arial"/>
              </a:rPr>
              <a:t>.</a:t>
            </a:r>
          </a:p>
        </p:txBody>
      </p:sp>
    </p:spTree>
    <p:extLst>
      <p:ext uri="{BB962C8B-B14F-4D97-AF65-F5344CB8AC3E}">
        <p14:creationId xmlns:p14="http://schemas.microsoft.com/office/powerpoint/2010/main" val="3870608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5616" y="567907"/>
            <a:ext cx="6866352" cy="5753883"/>
          </a:xfrm>
          <a:prstGeom prst="rect">
            <a:avLst/>
          </a:prstGeom>
          <a:noFill/>
        </p:spPr>
        <p:txBody>
          <a:bodyPr wrap="square" rtlCol="0">
            <a:spAutoFit/>
          </a:bodyPr>
          <a:lstStyle/>
          <a:p>
            <a:pPr>
              <a:lnSpc>
                <a:spcPct val="130000"/>
              </a:lnSpc>
            </a:pPr>
            <a:r>
              <a:rPr lang="en-US" sz="1300" dirty="0" smtClean="0">
                <a:latin typeface="Arial"/>
                <a:cs typeface="Arial"/>
              </a:rPr>
              <a:t>	As </a:t>
            </a:r>
            <a:r>
              <a:rPr lang="en-US" sz="1300" dirty="0">
                <a:latin typeface="Arial"/>
                <a:cs typeface="Arial"/>
              </a:rPr>
              <a:t>she sent the last message, she frowned. Her little sister could be so </a:t>
            </a:r>
            <a:r>
              <a:rPr lang="en-US" sz="1300" dirty="0" smtClean="0">
                <a:latin typeface="Arial"/>
                <a:cs typeface="Arial"/>
              </a:rPr>
              <a:t>stubborn; she would wear </a:t>
            </a:r>
            <a:r>
              <a:rPr lang="en-US" sz="1300" dirty="0">
                <a:latin typeface="Arial"/>
                <a:cs typeface="Arial"/>
              </a:rPr>
              <a:t>herself down to protect everyone else. But the truth was, </a:t>
            </a:r>
            <a:r>
              <a:rPr lang="en-US" sz="1300" dirty="0" smtClean="0">
                <a:latin typeface="Arial"/>
                <a:cs typeface="Arial"/>
              </a:rPr>
              <a:t>Vera </a:t>
            </a:r>
            <a:r>
              <a:rPr lang="en-US" sz="1300" dirty="0">
                <a:latin typeface="Arial"/>
                <a:cs typeface="Arial"/>
              </a:rPr>
              <a:t>wanted to be like that too.</a:t>
            </a:r>
          </a:p>
          <a:p>
            <a:pPr>
              <a:lnSpc>
                <a:spcPct val="130000"/>
              </a:lnSpc>
            </a:pPr>
            <a:r>
              <a:rPr lang="en-US" sz="1300" b="1" i="1" dirty="0" smtClean="0">
                <a:latin typeface="Arial"/>
                <a:cs typeface="Arial"/>
              </a:rPr>
              <a:t>	I’ll </a:t>
            </a:r>
            <a:r>
              <a:rPr lang="en-US" sz="1300" b="1" i="1" dirty="0">
                <a:latin typeface="Arial"/>
                <a:cs typeface="Arial"/>
              </a:rPr>
              <a:t>try. I love you, Vera.</a:t>
            </a:r>
            <a:endParaRPr lang="en-US" sz="1300" dirty="0">
              <a:latin typeface="Arial"/>
              <a:cs typeface="Arial"/>
            </a:endParaRPr>
          </a:p>
          <a:p>
            <a:pPr>
              <a:lnSpc>
                <a:spcPct val="130000"/>
              </a:lnSpc>
            </a:pPr>
            <a:r>
              <a:rPr lang="en-US" sz="1300" i="1" dirty="0" smtClean="0">
                <a:latin typeface="Arial"/>
                <a:cs typeface="Arial"/>
              </a:rPr>
              <a:t>	I </a:t>
            </a:r>
            <a:r>
              <a:rPr lang="en-US" sz="1300" i="1" dirty="0">
                <a:latin typeface="Arial"/>
                <a:cs typeface="Arial"/>
              </a:rPr>
              <a:t>love you too.</a:t>
            </a:r>
            <a:endParaRPr lang="en-US" sz="1300" dirty="0">
              <a:latin typeface="Arial"/>
              <a:cs typeface="Arial"/>
            </a:endParaRPr>
          </a:p>
          <a:p>
            <a:pPr>
              <a:lnSpc>
                <a:spcPct val="130000"/>
              </a:lnSpc>
            </a:pPr>
            <a:r>
              <a:rPr lang="en-US" sz="1300" dirty="0" smtClean="0">
                <a:latin typeface="Arial"/>
                <a:cs typeface="Arial"/>
              </a:rPr>
              <a:t>	Vera </a:t>
            </a:r>
            <a:r>
              <a:rPr lang="en-US" sz="1300" dirty="0">
                <a:latin typeface="Arial"/>
                <a:cs typeface="Arial"/>
              </a:rPr>
              <a:t>rolled over and shut her eyes. After a few hours of restless tossing, she gave up. Rising out of bed, she grabbed her necklace and heels and put them back on. She picked up her music box, now silent, and carefully set it, along with her phone, into her purse. Before she left the empty room, though, Vera turned to look back at its vast blankness. She offered the white walls and small window a tiny smile and a nod, and stepped through the halls and outside of the complex. </a:t>
            </a:r>
          </a:p>
          <a:p>
            <a:pPr>
              <a:lnSpc>
                <a:spcPct val="130000"/>
              </a:lnSpc>
            </a:pPr>
            <a:r>
              <a:rPr lang="en-US" sz="1300" dirty="0" smtClean="0">
                <a:latin typeface="Arial"/>
                <a:cs typeface="Arial"/>
              </a:rPr>
              <a:t>	</a:t>
            </a:r>
          </a:p>
          <a:p>
            <a:pPr>
              <a:lnSpc>
                <a:spcPct val="130000"/>
              </a:lnSpc>
            </a:pPr>
            <a:r>
              <a:rPr lang="en-US" sz="1300" dirty="0">
                <a:latin typeface="Arial"/>
                <a:cs typeface="Arial"/>
              </a:rPr>
              <a:t>	</a:t>
            </a:r>
            <a:r>
              <a:rPr lang="en-US" sz="1300" dirty="0" smtClean="0">
                <a:latin typeface="Arial"/>
                <a:cs typeface="Arial"/>
              </a:rPr>
              <a:t>The </a:t>
            </a:r>
            <a:r>
              <a:rPr lang="en-US" sz="1300" dirty="0">
                <a:latin typeface="Arial"/>
                <a:cs typeface="Arial"/>
              </a:rPr>
              <a:t>sun had just begun to rise. Bittersweet, the morning air was still heavy and cold. </a:t>
            </a:r>
            <a:r>
              <a:rPr lang="en-US" sz="1300" dirty="0" smtClean="0">
                <a:latin typeface="Arial"/>
                <a:cs typeface="Arial"/>
              </a:rPr>
              <a:t>Then the </a:t>
            </a:r>
            <a:r>
              <a:rPr lang="en-US" sz="1300" dirty="0">
                <a:latin typeface="Arial"/>
                <a:cs typeface="Arial"/>
              </a:rPr>
              <a:t>brightness of the sunlight cut through the clouds. Vera’s wings unfolded. She took flight.</a:t>
            </a:r>
          </a:p>
          <a:p>
            <a:pPr>
              <a:lnSpc>
                <a:spcPct val="130000"/>
              </a:lnSpc>
            </a:pPr>
            <a:endParaRPr lang="en-US" sz="1300" i="1" dirty="0" smtClean="0">
              <a:latin typeface="Arial"/>
              <a:cs typeface="Arial"/>
            </a:endParaRPr>
          </a:p>
          <a:p>
            <a:pPr>
              <a:lnSpc>
                <a:spcPct val="130000"/>
              </a:lnSpc>
            </a:pPr>
            <a:endParaRPr lang="en-US" sz="1300" i="1" dirty="0">
              <a:latin typeface="Arial"/>
              <a:cs typeface="Arial"/>
            </a:endParaRPr>
          </a:p>
          <a:p>
            <a:pPr>
              <a:lnSpc>
                <a:spcPct val="130000"/>
              </a:lnSpc>
            </a:pPr>
            <a:endParaRPr lang="en-US" sz="1300" i="1" dirty="0" smtClean="0">
              <a:latin typeface="Arial"/>
              <a:cs typeface="Arial"/>
            </a:endParaRPr>
          </a:p>
          <a:p>
            <a:pPr>
              <a:lnSpc>
                <a:spcPct val="130000"/>
              </a:lnSpc>
            </a:pPr>
            <a:endParaRPr lang="en-US" sz="1300" i="1" dirty="0">
              <a:latin typeface="Arial"/>
              <a:cs typeface="Arial"/>
            </a:endParaRPr>
          </a:p>
          <a:p>
            <a:pPr>
              <a:lnSpc>
                <a:spcPct val="130000"/>
              </a:lnSpc>
            </a:pPr>
            <a:r>
              <a:rPr lang="en-US" sz="1300" dirty="0" smtClean="0">
                <a:solidFill>
                  <a:srgbClr val="7F7F7F"/>
                </a:solidFill>
                <a:latin typeface="Arial"/>
                <a:cs typeface="Arial"/>
              </a:rPr>
              <a:t>Isabella – Grade Eight</a:t>
            </a:r>
            <a:endParaRPr lang="en-US" sz="1300" dirty="0">
              <a:solidFill>
                <a:srgbClr val="7F7F7F"/>
              </a:solidFill>
              <a:latin typeface="Arial"/>
              <a:cs typeface="Arial"/>
            </a:endParaRPr>
          </a:p>
          <a:p>
            <a:pPr>
              <a:lnSpc>
                <a:spcPct val="130000"/>
              </a:lnSpc>
            </a:pPr>
            <a:endParaRPr lang="en-US" sz="1300" dirty="0">
              <a:latin typeface="Arial"/>
              <a:cs typeface="Arial"/>
            </a:endParaRPr>
          </a:p>
          <a:p>
            <a:endParaRPr lang="en-US" sz="1300" dirty="0">
              <a:latin typeface="Arial"/>
              <a:cs typeface="Arial"/>
            </a:endParaRPr>
          </a:p>
        </p:txBody>
      </p:sp>
    </p:spTree>
    <p:extLst>
      <p:ext uri="{BB962C8B-B14F-4D97-AF65-F5344CB8AC3E}">
        <p14:creationId xmlns:p14="http://schemas.microsoft.com/office/powerpoint/2010/main" val="3269161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5616" y="516279"/>
            <a:ext cx="6825050" cy="400110"/>
          </a:xfrm>
          <a:prstGeom prst="rect">
            <a:avLst/>
          </a:prstGeom>
          <a:noFill/>
        </p:spPr>
        <p:txBody>
          <a:bodyPr wrap="square" rtlCol="0">
            <a:spAutoFit/>
          </a:bodyPr>
          <a:lstStyle/>
          <a:p>
            <a:pPr algn="ctr"/>
            <a:r>
              <a:rPr lang="en-US" sz="2000" dirty="0" smtClean="0">
                <a:solidFill>
                  <a:srgbClr val="8000FF"/>
                </a:solidFill>
                <a:latin typeface="Arial"/>
                <a:cs typeface="Arial"/>
              </a:rPr>
              <a:t>Counting</a:t>
            </a:r>
            <a:endParaRPr lang="en-US" sz="2000" dirty="0">
              <a:solidFill>
                <a:srgbClr val="8000FF"/>
              </a:solidFill>
              <a:latin typeface="Arial"/>
              <a:cs typeface="Arial"/>
            </a:endParaRPr>
          </a:p>
        </p:txBody>
      </p:sp>
      <p:sp>
        <p:nvSpPr>
          <p:cNvPr id="3" name="TextBox 2"/>
          <p:cNvSpPr txBox="1"/>
          <p:nvPr/>
        </p:nvSpPr>
        <p:spPr>
          <a:xfrm>
            <a:off x="495616" y="916389"/>
            <a:ext cx="6825050" cy="8728027"/>
          </a:xfrm>
          <a:prstGeom prst="rect">
            <a:avLst/>
          </a:prstGeom>
          <a:noFill/>
        </p:spPr>
        <p:txBody>
          <a:bodyPr wrap="square" rtlCol="0">
            <a:spAutoFit/>
          </a:bodyPr>
          <a:lstStyle/>
          <a:p>
            <a:pPr algn="ctr">
              <a:lnSpc>
                <a:spcPct val="120000"/>
              </a:lnSpc>
            </a:pPr>
            <a:r>
              <a:rPr lang="en-US" sz="1300" i="1" dirty="0"/>
              <a:t>Five hours, Eighteen minutes, Twenty-three seconds</a:t>
            </a:r>
            <a:endParaRPr lang="en-US" sz="1300" dirty="0"/>
          </a:p>
          <a:p>
            <a:pPr>
              <a:lnSpc>
                <a:spcPct val="120000"/>
              </a:lnSpc>
            </a:pPr>
            <a:r>
              <a:rPr lang="en-US" sz="1300" dirty="0"/>
              <a:t>Every single second brings me closer and closer to meeting the person I will love forever, my soul-mate. I want to know when I’ll meet him, where, and most of all whom it will be. Someone I know? A stranger? I’m so nervous. With my luck I will run right into him and embarrass myself. I don’t want to ruin my only chance. Once your watch hits 00:00:00, you will meet your soul-mate, your one and only. I’ve stared at my watch, stuck to my wrist, for 16 years now, waiting, watching, counting down.... </a:t>
            </a:r>
          </a:p>
          <a:p>
            <a:pPr>
              <a:lnSpc>
                <a:spcPct val="120000"/>
              </a:lnSpc>
            </a:pPr>
            <a:r>
              <a:rPr lang="en-US" sz="1300" dirty="0"/>
              <a:t> </a:t>
            </a:r>
          </a:p>
          <a:p>
            <a:pPr algn="ctr">
              <a:lnSpc>
                <a:spcPct val="120000"/>
              </a:lnSpc>
            </a:pPr>
            <a:r>
              <a:rPr lang="en-US" sz="1300" i="1" dirty="0"/>
              <a:t>Four hours, Thirty-two minutes, Eight seconds</a:t>
            </a:r>
            <a:endParaRPr lang="en-US" sz="1300" dirty="0"/>
          </a:p>
          <a:p>
            <a:pPr>
              <a:lnSpc>
                <a:spcPct val="120000"/>
              </a:lnSpc>
            </a:pPr>
            <a:r>
              <a:rPr lang="en-US" sz="1300" dirty="0"/>
              <a:t>Closer, I’m getting so close now. Most of my friends still have a year or two to go before their watches run out. One girl in my grade has already met the love of her life. Her watch ran out when we were thirteen; it was some kid from another state who was on vacation. They meet up every two weeks and are still together. Everyone’s excited for me, but I am so nervous. The girl whose watch ran out, Heather, has been giving me tips and stuff. She told me I should just, “Let things work themselves out. It will just happen, don’t force it,” but I can’t stop thinking about it. Should I change? What if we have different interests? I can’t think straight and I keep changing my mind. I need to focus.</a:t>
            </a:r>
          </a:p>
          <a:p>
            <a:pPr>
              <a:lnSpc>
                <a:spcPct val="120000"/>
              </a:lnSpc>
            </a:pPr>
            <a:r>
              <a:rPr lang="en-US" sz="1300" dirty="0"/>
              <a:t> </a:t>
            </a:r>
          </a:p>
          <a:p>
            <a:pPr algn="ctr">
              <a:lnSpc>
                <a:spcPct val="120000"/>
              </a:lnSpc>
            </a:pPr>
            <a:r>
              <a:rPr lang="en-US" sz="1300" i="1" dirty="0"/>
              <a:t>Three hours, Five minutes, Fifty-five seconds</a:t>
            </a:r>
            <a:endParaRPr lang="en-US" sz="1300" dirty="0"/>
          </a:p>
          <a:p>
            <a:pPr>
              <a:lnSpc>
                <a:spcPct val="120000"/>
              </a:lnSpc>
            </a:pPr>
            <a:r>
              <a:rPr lang="en-US" sz="1300" dirty="0"/>
              <a:t>I’m trying so hard to distract myself; I’ve showered and changed outfits three times, settling on a bright sky blue shirt...hope he likes the color, it’s my favorite. There are so many thoughts and questions circling. No matter what I do, my brain keeps going back to those worries and I lose control. I spiral into this deep hole where there are only failures and misery. I challenge what I know and my confidence. It’s scary that this might not work out. My guardian told me I just have to keep reminding myself the Government is never wrong when choosing our soul-mates; fate just isn’t real and you have to trust the Agents. I hope I’m ready.</a:t>
            </a:r>
          </a:p>
          <a:p>
            <a:pPr>
              <a:lnSpc>
                <a:spcPct val="120000"/>
              </a:lnSpc>
            </a:pPr>
            <a:r>
              <a:rPr lang="en-US" sz="1300" dirty="0"/>
              <a:t> </a:t>
            </a:r>
          </a:p>
          <a:p>
            <a:pPr algn="ctr">
              <a:lnSpc>
                <a:spcPct val="120000"/>
              </a:lnSpc>
            </a:pPr>
            <a:r>
              <a:rPr lang="en-US" sz="1300" i="1" dirty="0"/>
              <a:t>One hour, Thirty-one minutes, Seventeen seconds</a:t>
            </a:r>
            <a:endParaRPr lang="en-US" sz="1300" dirty="0"/>
          </a:p>
          <a:p>
            <a:pPr>
              <a:lnSpc>
                <a:spcPct val="120000"/>
              </a:lnSpc>
            </a:pPr>
            <a:r>
              <a:rPr lang="en-US" sz="1300" dirty="0"/>
              <a:t>I’m pacing around my kitchen; I need to just relax. Hoping to unwind, I walk down to the local park and flop on the bench closest to the river. That’s my happy place and boy, does it work! I am immediately calm. I watch as frantic guardians try to keep up with their child, as little birds fight over left-over food, and confused teenagers stumble around, looking out of place. I spend most of my time here. Yes, there are screaming children running around with big smiles plastered on their little faces, but I still find it peaceful. I just can’t be bothered no matter how hard I try. Time flies! That’s why what happened next completely surprised me.</a:t>
            </a:r>
          </a:p>
          <a:p>
            <a:pPr>
              <a:lnSpc>
                <a:spcPct val="120000"/>
              </a:lnSpc>
            </a:pPr>
            <a:endParaRPr lang="en-US" sz="1300" dirty="0">
              <a:latin typeface="Arial"/>
              <a:cs typeface="Arial"/>
            </a:endParaRPr>
          </a:p>
        </p:txBody>
      </p:sp>
    </p:spTree>
    <p:extLst>
      <p:ext uri="{BB962C8B-B14F-4D97-AF65-F5344CB8AC3E}">
        <p14:creationId xmlns:p14="http://schemas.microsoft.com/office/powerpoint/2010/main" val="122745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5942" y="474973"/>
            <a:ext cx="6732122" cy="9430271"/>
          </a:xfrm>
          <a:prstGeom prst="rect">
            <a:avLst/>
          </a:prstGeom>
          <a:noFill/>
        </p:spPr>
        <p:txBody>
          <a:bodyPr wrap="square" rtlCol="0">
            <a:spAutoFit/>
          </a:bodyPr>
          <a:lstStyle/>
          <a:p>
            <a:pPr algn="ctr">
              <a:lnSpc>
                <a:spcPct val="120000"/>
              </a:lnSpc>
            </a:pPr>
            <a:r>
              <a:rPr lang="en-US" sz="1300" i="1" dirty="0"/>
              <a:t>Zero hours, Thirteen minutes, Two seconds</a:t>
            </a:r>
            <a:endParaRPr lang="en-US" sz="1300" dirty="0"/>
          </a:p>
          <a:p>
            <a:pPr>
              <a:lnSpc>
                <a:spcPct val="120000"/>
              </a:lnSpc>
            </a:pPr>
            <a:r>
              <a:rPr lang="en-US" sz="1300" dirty="0"/>
              <a:t>Like I said time flies when I’m in the park, so when I glance at my watch and </a:t>
            </a:r>
          </a:p>
          <a:p>
            <a:pPr indent="0">
              <a:lnSpc>
                <a:spcPct val="120000"/>
              </a:lnSpc>
            </a:pPr>
            <a:r>
              <a:rPr lang="en-US" sz="1300" dirty="0"/>
              <a:t>see the time has plummeted down, I jump up, unaware of how long I have been sitting. Unfortunately, I have to stick to my usual routine and start to head home. Dragging my feet, I decide to take the long way back, weaving in between trees and children. Keeping my eyes on the ground, I search for my way back to the path, before I finally notice. Something is wrong, and I could feel it. My eyes dart up, scanning the park. Content with my surroundings, I continue on my way, looking at my embedded wrist timer. Jerking my head, I double-take and count.</a:t>
            </a:r>
          </a:p>
          <a:p>
            <a:pPr>
              <a:lnSpc>
                <a:spcPct val="120000"/>
              </a:lnSpc>
            </a:pPr>
            <a:r>
              <a:rPr lang="en-US" sz="1300" dirty="0"/>
              <a:t> </a:t>
            </a:r>
          </a:p>
          <a:p>
            <a:pPr algn="ctr">
              <a:lnSpc>
                <a:spcPct val="120000"/>
              </a:lnSpc>
            </a:pPr>
            <a:r>
              <a:rPr lang="en-US" sz="1300" i="1" dirty="0"/>
              <a:t>Zero hours, Two minutes, Zero seconds</a:t>
            </a:r>
            <a:endParaRPr lang="en-US" sz="1300" dirty="0"/>
          </a:p>
          <a:p>
            <a:pPr>
              <a:lnSpc>
                <a:spcPct val="120000"/>
              </a:lnSpc>
            </a:pPr>
            <a:r>
              <a:rPr lang="en-US" sz="1300" dirty="0"/>
              <a:t>Distracted, I focused on the fact my watch was down. Staring at my wrist, excited about possibly of meeting him at my favorite place, it hit me. My watch has stopped. At least a few seconds have passed and it’s still at exactly 00:02:00. Confused, I tear at my arm, ripping my skin, turning it pink and swollen, trying to adjust the un-adjustable timer. With absolutely no sign of change, I break into a dead sprint across the park, as bewildered and distracted people jump out of my way; my watch has done the unimaginable. It has broken.</a:t>
            </a:r>
          </a:p>
          <a:p>
            <a:pPr>
              <a:lnSpc>
                <a:spcPct val="120000"/>
              </a:lnSpc>
            </a:pPr>
            <a:r>
              <a:rPr lang="en-US" sz="1300" dirty="0"/>
              <a:t> </a:t>
            </a:r>
          </a:p>
          <a:p>
            <a:pPr algn="ctr">
              <a:lnSpc>
                <a:spcPct val="120000"/>
              </a:lnSpc>
            </a:pPr>
            <a:r>
              <a:rPr lang="en-US" sz="1300" i="1" dirty="0"/>
              <a:t>Zero hours, Two minutes, Zero seconds</a:t>
            </a:r>
            <a:endParaRPr lang="en-US" sz="1300" dirty="0"/>
          </a:p>
          <a:p>
            <a:pPr>
              <a:lnSpc>
                <a:spcPct val="120000"/>
              </a:lnSpc>
            </a:pPr>
            <a:r>
              <a:rPr lang="en-US" sz="1300" dirty="0"/>
              <a:t>After showing my guardian the broken time, after the heated conversations, and another failed attempt at shaking </a:t>
            </a:r>
            <a:r>
              <a:rPr lang="en-US" sz="1300" dirty="0" smtClean="0"/>
              <a:t>my </a:t>
            </a:r>
            <a:r>
              <a:rPr lang="en-US" sz="1300" dirty="0"/>
              <a:t>wrist, we called the Agents, hoping they could explain what has occurred. One thing is for sure, this has never happened before, or at least not in the section where I live.  Embedded into your wrist as a child, the timers are designed for perfection. Exact time, no glitches, no pain, and never has it stopped working. It’s painful to think  my soul-mate is some-where in that park and I have missed my opportunity because of the Government’s mistake.</a:t>
            </a:r>
          </a:p>
          <a:p>
            <a:pPr>
              <a:lnSpc>
                <a:spcPct val="120000"/>
              </a:lnSpc>
            </a:pPr>
            <a:r>
              <a:rPr lang="en-US" sz="1300" dirty="0"/>
              <a:t> </a:t>
            </a:r>
          </a:p>
          <a:p>
            <a:pPr algn="ctr">
              <a:lnSpc>
                <a:spcPct val="120000"/>
              </a:lnSpc>
            </a:pPr>
            <a:r>
              <a:rPr lang="en-US" sz="1300" i="1" dirty="0"/>
              <a:t>Zero hours, Two minutes, Zero seconds</a:t>
            </a:r>
            <a:endParaRPr lang="en-US" sz="1300" dirty="0"/>
          </a:p>
          <a:p>
            <a:pPr>
              <a:lnSpc>
                <a:spcPct val="120000"/>
              </a:lnSpc>
            </a:pPr>
            <a:r>
              <a:rPr lang="en-US" sz="1300" dirty="0"/>
              <a:t>The Agents have theories; none are completely positive. They aren’t sure if it means my soul-mate died or if it is some weird disease that affected my watch. I find out next week. Until then, I won’t leave my room. No matter what I find out next week, I will still trust the Government with my life.</a:t>
            </a:r>
          </a:p>
          <a:p>
            <a:pPr>
              <a:lnSpc>
                <a:spcPct val="120000"/>
              </a:lnSpc>
            </a:pPr>
            <a:r>
              <a:rPr lang="en-US" sz="1300" dirty="0"/>
              <a:t> </a:t>
            </a:r>
          </a:p>
          <a:p>
            <a:pPr algn="ctr">
              <a:lnSpc>
                <a:spcPct val="120000"/>
              </a:lnSpc>
            </a:pPr>
            <a:r>
              <a:rPr lang="en-US" sz="1300" i="1" dirty="0"/>
              <a:t>Two hours, Fifty-eight minutes, Thirty-one seconds</a:t>
            </a:r>
            <a:endParaRPr lang="en-US" sz="1300" dirty="0"/>
          </a:p>
          <a:p>
            <a:pPr>
              <a:lnSpc>
                <a:spcPct val="120000"/>
              </a:lnSpc>
            </a:pPr>
            <a:r>
              <a:rPr lang="en-US" sz="1300" dirty="0"/>
              <a:t>They reset my watch! Once again I find myself counting down, anxious.</a:t>
            </a:r>
          </a:p>
          <a:p>
            <a:pPr>
              <a:lnSpc>
                <a:spcPct val="120000"/>
              </a:lnSpc>
            </a:pPr>
            <a:r>
              <a:rPr lang="en-US" sz="1300" dirty="0"/>
              <a:t> </a:t>
            </a:r>
          </a:p>
          <a:p>
            <a:pPr algn="ctr">
              <a:lnSpc>
                <a:spcPct val="120000"/>
              </a:lnSpc>
            </a:pPr>
            <a:r>
              <a:rPr lang="en-US" sz="1300" i="1" dirty="0"/>
              <a:t>Zero hours, Zero minutes, Zero seconds</a:t>
            </a:r>
            <a:endParaRPr lang="en-US" sz="1300" dirty="0"/>
          </a:p>
          <a:p>
            <a:pPr>
              <a:lnSpc>
                <a:spcPct val="120000"/>
              </a:lnSpc>
            </a:pPr>
            <a:r>
              <a:rPr lang="en-US" sz="1300" dirty="0"/>
              <a:t>Finally</a:t>
            </a:r>
            <a:r>
              <a:rPr lang="en-US" sz="1300" dirty="0" smtClean="0"/>
              <a:t>.</a:t>
            </a:r>
          </a:p>
          <a:p>
            <a:pPr>
              <a:lnSpc>
                <a:spcPct val="120000"/>
              </a:lnSpc>
            </a:pPr>
            <a:endParaRPr lang="en-US" sz="1300" dirty="0"/>
          </a:p>
          <a:p>
            <a:pPr>
              <a:lnSpc>
                <a:spcPct val="120000"/>
              </a:lnSpc>
            </a:pPr>
            <a:r>
              <a:rPr lang="en-US" sz="1300" dirty="0" smtClean="0">
                <a:solidFill>
                  <a:srgbClr val="8000FF"/>
                </a:solidFill>
              </a:rPr>
              <a:t>Morgan – Grade Eight</a:t>
            </a:r>
            <a:endParaRPr lang="en-US" sz="1300" dirty="0">
              <a:solidFill>
                <a:srgbClr val="8000FF"/>
              </a:solidFill>
            </a:endParaRPr>
          </a:p>
          <a:p>
            <a:endParaRPr lang="en-US" sz="1200" dirty="0">
              <a:latin typeface="Arial"/>
              <a:cs typeface="Arial"/>
            </a:endParaRPr>
          </a:p>
        </p:txBody>
      </p:sp>
    </p:spTree>
    <p:extLst>
      <p:ext uri="{BB962C8B-B14F-4D97-AF65-F5344CB8AC3E}">
        <p14:creationId xmlns:p14="http://schemas.microsoft.com/office/powerpoint/2010/main" val="2045601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6267" y="557581"/>
            <a:ext cx="6804399" cy="400110"/>
          </a:xfrm>
          <a:prstGeom prst="rect">
            <a:avLst/>
          </a:prstGeom>
          <a:noFill/>
        </p:spPr>
        <p:txBody>
          <a:bodyPr wrap="square" rtlCol="0">
            <a:spAutoFit/>
          </a:bodyPr>
          <a:lstStyle/>
          <a:p>
            <a:pPr algn="ctr"/>
            <a:r>
              <a:rPr lang="en-US" sz="2000" dirty="0">
                <a:solidFill>
                  <a:srgbClr val="0080FF"/>
                </a:solidFill>
              </a:rPr>
              <a:t>The Long Way Home</a:t>
            </a:r>
            <a:endParaRPr lang="en-US" sz="2000" dirty="0">
              <a:solidFill>
                <a:srgbClr val="0080FF"/>
              </a:solidFill>
              <a:latin typeface="Arial"/>
              <a:cs typeface="Arial"/>
            </a:endParaRPr>
          </a:p>
        </p:txBody>
      </p:sp>
      <p:sp>
        <p:nvSpPr>
          <p:cNvPr id="3" name="TextBox 2"/>
          <p:cNvSpPr txBox="1"/>
          <p:nvPr/>
        </p:nvSpPr>
        <p:spPr>
          <a:xfrm>
            <a:off x="516267" y="949948"/>
            <a:ext cx="6804399" cy="8854133"/>
          </a:xfrm>
          <a:prstGeom prst="rect">
            <a:avLst/>
          </a:prstGeom>
          <a:noFill/>
        </p:spPr>
        <p:txBody>
          <a:bodyPr wrap="square" rtlCol="0">
            <a:spAutoFit/>
          </a:bodyPr>
          <a:lstStyle/>
          <a:p>
            <a:pPr>
              <a:lnSpc>
                <a:spcPts val="1900"/>
              </a:lnSpc>
            </a:pPr>
            <a:r>
              <a:rPr lang="en-US" sz="1200" dirty="0" smtClean="0"/>
              <a:t>	</a:t>
            </a:r>
            <a:r>
              <a:rPr lang="en-US" sz="1200" dirty="0" smtClean="0">
                <a:latin typeface="Arial"/>
                <a:cs typeface="Arial"/>
              </a:rPr>
              <a:t>“</a:t>
            </a:r>
            <a:r>
              <a:rPr lang="en-US" sz="1200" dirty="0">
                <a:latin typeface="Arial"/>
                <a:cs typeface="Arial"/>
              </a:rPr>
              <a:t>Do you want to talk about it?” My mom asks, resting her thin hand on my bony knee. I don’t respond, leaning my head pressed against the glass of the passenger window of our rusty 2006 Sedan.	</a:t>
            </a:r>
          </a:p>
          <a:p>
            <a:pPr>
              <a:lnSpc>
                <a:spcPts val="1900"/>
              </a:lnSpc>
            </a:pPr>
            <a:r>
              <a:rPr lang="en-US" sz="1200" dirty="0">
                <a:latin typeface="Arial"/>
                <a:cs typeface="Arial"/>
              </a:rPr>
              <a:t>I don’t want to talk about it with mom, don’t want to see the tears fill her hazel eyes, Reduce me to my own tears. I’m done feeling sad. We have known for so long, but refused to accept the truth. Well, here I am, and I’m going to accept it now.</a:t>
            </a:r>
          </a:p>
          <a:p>
            <a:pPr>
              <a:lnSpc>
                <a:spcPts val="1900"/>
              </a:lnSpc>
            </a:pPr>
            <a:r>
              <a:rPr lang="en-US" sz="1200" i="1" dirty="0" smtClean="0">
                <a:latin typeface="Arial"/>
                <a:cs typeface="Arial"/>
              </a:rPr>
              <a:t>	I’m </a:t>
            </a:r>
            <a:r>
              <a:rPr lang="en-US" sz="1200" i="1" dirty="0">
                <a:latin typeface="Arial"/>
                <a:cs typeface="Arial"/>
              </a:rPr>
              <a:t>dying. </a:t>
            </a:r>
            <a:r>
              <a:rPr lang="en-US" sz="1200" dirty="0">
                <a:latin typeface="Arial"/>
                <a:cs typeface="Arial"/>
              </a:rPr>
              <a:t>There, I thought.  </a:t>
            </a:r>
            <a:r>
              <a:rPr lang="en-US" sz="1200" i="1" dirty="0">
                <a:latin typeface="Arial"/>
                <a:cs typeface="Arial"/>
              </a:rPr>
              <a:t>I am going to die, and there is nothing that me, mom, or anyone else can do to stop it. </a:t>
            </a:r>
            <a:r>
              <a:rPr lang="en-US" sz="1200" dirty="0">
                <a:latin typeface="Arial"/>
                <a:cs typeface="Arial"/>
              </a:rPr>
              <a:t>But accepting the truth doesn’t make it less painful. </a:t>
            </a:r>
          </a:p>
          <a:p>
            <a:pPr>
              <a:lnSpc>
                <a:spcPts val="1900"/>
              </a:lnSpc>
            </a:pPr>
            <a:r>
              <a:rPr lang="en-US" sz="1200" dirty="0" smtClean="0">
                <a:latin typeface="Arial"/>
                <a:cs typeface="Arial"/>
              </a:rPr>
              <a:t>	My </a:t>
            </a:r>
            <a:r>
              <a:rPr lang="en-US" sz="1200" dirty="0">
                <a:latin typeface="Arial"/>
                <a:cs typeface="Arial"/>
              </a:rPr>
              <a:t>name is </a:t>
            </a:r>
            <a:r>
              <a:rPr lang="en-US" sz="1200" dirty="0" err="1">
                <a:latin typeface="Arial"/>
                <a:cs typeface="Arial"/>
              </a:rPr>
              <a:t>Bri</a:t>
            </a:r>
            <a:r>
              <a:rPr lang="en-US" sz="1200" dirty="0">
                <a:latin typeface="Arial"/>
                <a:cs typeface="Arial"/>
              </a:rPr>
              <a:t> </a:t>
            </a:r>
            <a:r>
              <a:rPr lang="en-US" sz="1200" dirty="0" err="1">
                <a:latin typeface="Arial"/>
                <a:cs typeface="Arial"/>
              </a:rPr>
              <a:t>Ronelli</a:t>
            </a:r>
            <a:r>
              <a:rPr lang="en-US" sz="1200" dirty="0">
                <a:latin typeface="Arial"/>
                <a:cs typeface="Arial"/>
              </a:rPr>
              <a:t>, and I have cancer. </a:t>
            </a:r>
          </a:p>
          <a:p>
            <a:pPr>
              <a:lnSpc>
                <a:spcPts val="1900"/>
              </a:lnSpc>
            </a:pPr>
            <a:r>
              <a:rPr lang="en-US" sz="1200" dirty="0" smtClean="0">
                <a:latin typeface="Arial"/>
                <a:cs typeface="Arial"/>
              </a:rPr>
              <a:t>	When </a:t>
            </a:r>
            <a:r>
              <a:rPr lang="en-US" sz="1200" dirty="0">
                <a:latin typeface="Arial"/>
                <a:cs typeface="Arial"/>
              </a:rPr>
              <a:t>I was 12 years old, I was diagnosed with Acute Myeloid Leukemia. My stupid bone marrow produces these stupid types of cells, and these stupid cells build up and enter my stupid bloodstream. At first, things looked hopeful. </a:t>
            </a:r>
          </a:p>
          <a:p>
            <a:pPr>
              <a:lnSpc>
                <a:spcPts val="1900"/>
              </a:lnSpc>
            </a:pPr>
            <a:r>
              <a:rPr lang="en-US" sz="1200" dirty="0" smtClean="0">
                <a:latin typeface="Arial"/>
                <a:cs typeface="Arial"/>
              </a:rPr>
              <a:t>	“</a:t>
            </a:r>
            <a:r>
              <a:rPr lang="en-US" sz="1200" dirty="0" err="1">
                <a:latin typeface="Arial"/>
                <a:cs typeface="Arial"/>
              </a:rPr>
              <a:t>Abriella</a:t>
            </a:r>
            <a:r>
              <a:rPr lang="en-US" sz="1200" dirty="0">
                <a:latin typeface="Arial"/>
                <a:cs typeface="Arial"/>
              </a:rPr>
              <a:t>, don’t worry. See, the chemotherapy is working. You’ll be fine, just fine!” Said every nurse and doctor. Turns out that not everything was fine, just fine. And now I’m here, with my </a:t>
            </a:r>
            <a:r>
              <a:rPr lang="en-US" sz="1200" dirty="0" err="1">
                <a:latin typeface="Arial"/>
                <a:cs typeface="Arial"/>
              </a:rPr>
              <a:t>sniffly</a:t>
            </a:r>
            <a:r>
              <a:rPr lang="en-US" sz="1200" dirty="0">
                <a:latin typeface="Arial"/>
                <a:cs typeface="Arial"/>
              </a:rPr>
              <a:t> mom who can’t even look at me, trying as hard as I can not to lose it, because the only thing I have left now is my dignity. And this car ride. </a:t>
            </a:r>
          </a:p>
          <a:p>
            <a:pPr>
              <a:lnSpc>
                <a:spcPts val="1900"/>
              </a:lnSpc>
            </a:pPr>
            <a:r>
              <a:rPr lang="en-US" sz="1200" dirty="0" smtClean="0">
                <a:latin typeface="Arial"/>
                <a:cs typeface="Arial"/>
              </a:rPr>
              <a:t>	Things </a:t>
            </a:r>
            <a:r>
              <a:rPr lang="en-US" sz="1200" dirty="0">
                <a:latin typeface="Arial"/>
                <a:cs typeface="Arial"/>
              </a:rPr>
              <a:t>started going awry about a month ago. I think the doctors knew at some point, but my family had always clung to the hope that I was going to beat this, that this would be something I would look back on and laugh about. </a:t>
            </a:r>
          </a:p>
          <a:p>
            <a:pPr>
              <a:lnSpc>
                <a:spcPts val="1900"/>
              </a:lnSpc>
            </a:pPr>
            <a:r>
              <a:rPr lang="en-US" sz="1200" dirty="0">
                <a:latin typeface="Arial"/>
                <a:cs typeface="Arial"/>
              </a:rPr>
              <a:t>Yeah, we were so wrong. </a:t>
            </a:r>
          </a:p>
          <a:p>
            <a:pPr>
              <a:lnSpc>
                <a:spcPts val="1900"/>
              </a:lnSpc>
            </a:pPr>
            <a:r>
              <a:rPr lang="en-US" sz="1200" dirty="0" smtClean="0">
                <a:latin typeface="Arial"/>
                <a:cs typeface="Arial"/>
              </a:rPr>
              <a:t>	I </a:t>
            </a:r>
            <a:r>
              <a:rPr lang="en-US" sz="1200" dirty="0">
                <a:latin typeface="Arial"/>
                <a:cs typeface="Arial"/>
              </a:rPr>
              <a:t>can clearly remember the moment my fantasy came crashing down around me. Laura, the social worker, </a:t>
            </a:r>
            <a:r>
              <a:rPr lang="en-US" sz="1200" dirty="0" smtClean="0">
                <a:latin typeface="Arial"/>
                <a:cs typeface="Arial"/>
              </a:rPr>
              <a:t>came, </a:t>
            </a:r>
            <a:r>
              <a:rPr lang="en-US" sz="1200" dirty="0">
                <a:latin typeface="Arial"/>
                <a:cs typeface="Arial"/>
              </a:rPr>
              <a:t>sat down on my bed, </a:t>
            </a:r>
            <a:r>
              <a:rPr lang="en-US" sz="1200" dirty="0" smtClean="0">
                <a:latin typeface="Arial"/>
                <a:cs typeface="Arial"/>
              </a:rPr>
              <a:t>smoothed </a:t>
            </a:r>
            <a:r>
              <a:rPr lang="en-US" sz="1200" dirty="0">
                <a:latin typeface="Arial"/>
                <a:cs typeface="Arial"/>
              </a:rPr>
              <a:t>over my sheets and </a:t>
            </a:r>
            <a:r>
              <a:rPr lang="en-US" sz="1200" dirty="0" smtClean="0">
                <a:latin typeface="Arial"/>
                <a:cs typeface="Arial"/>
              </a:rPr>
              <a:t>smiled </a:t>
            </a:r>
            <a:r>
              <a:rPr lang="en-US" sz="1200" dirty="0">
                <a:latin typeface="Arial"/>
                <a:cs typeface="Arial"/>
              </a:rPr>
              <a:t>that big motherly smile at me. </a:t>
            </a:r>
          </a:p>
          <a:p>
            <a:pPr>
              <a:lnSpc>
                <a:spcPts val="1900"/>
              </a:lnSpc>
            </a:pPr>
            <a:r>
              <a:rPr lang="en-US" sz="1200" dirty="0" smtClean="0">
                <a:latin typeface="Arial"/>
                <a:cs typeface="Arial"/>
              </a:rPr>
              <a:t>	“</a:t>
            </a:r>
            <a:r>
              <a:rPr lang="en-US" sz="1200" dirty="0" err="1">
                <a:latin typeface="Arial"/>
                <a:cs typeface="Arial"/>
              </a:rPr>
              <a:t>Abriella</a:t>
            </a:r>
            <a:r>
              <a:rPr lang="en-US" sz="1200" dirty="0">
                <a:latin typeface="Arial"/>
                <a:cs typeface="Arial"/>
              </a:rPr>
              <a:t>, things aren’t...looking so good right now.” She’d started out, not looking in my eyes. After some more boring talk, she finally offered me the final verdict. </a:t>
            </a:r>
          </a:p>
          <a:p>
            <a:pPr>
              <a:lnSpc>
                <a:spcPts val="1900"/>
              </a:lnSpc>
            </a:pPr>
            <a:r>
              <a:rPr lang="en-US" sz="1200" dirty="0" smtClean="0">
                <a:latin typeface="Arial"/>
                <a:cs typeface="Arial"/>
              </a:rPr>
              <a:t>	“</a:t>
            </a:r>
            <a:r>
              <a:rPr lang="en-US" sz="1200" dirty="0">
                <a:latin typeface="Arial"/>
                <a:cs typeface="Arial"/>
              </a:rPr>
              <a:t>You have a choice. You can stay here and continue treatment, or you can go home, and spend some time with your friends and family.” With Laura, it was all about choices. Yeah, sure, make the kid feel like they’re in control, when really, the wrecking ball is coming their way. I could see my wrecking ball then. It’s closer now. </a:t>
            </a:r>
          </a:p>
          <a:p>
            <a:pPr>
              <a:lnSpc>
                <a:spcPts val="1900"/>
              </a:lnSpc>
            </a:pPr>
            <a:r>
              <a:rPr lang="en-US" sz="1200" i="1" dirty="0" smtClean="0">
                <a:latin typeface="Arial"/>
                <a:cs typeface="Arial"/>
              </a:rPr>
              <a:t>	“</a:t>
            </a:r>
            <a:r>
              <a:rPr lang="en-US" sz="1200" i="1" dirty="0">
                <a:latin typeface="Arial"/>
                <a:cs typeface="Arial"/>
              </a:rPr>
              <a:t>How long?” </a:t>
            </a:r>
            <a:r>
              <a:rPr lang="en-US" sz="1200" dirty="0">
                <a:latin typeface="Arial"/>
                <a:cs typeface="Arial"/>
              </a:rPr>
              <a:t>Two words that would seal my fate. Laura looked around the room, focusing on the sunny yellow walls, the bright pink flowers painted so cheerfully beneath the windowsill, the construction paper get well cards on the white nightstand</a:t>
            </a:r>
            <a:r>
              <a:rPr lang="en-US" sz="1200" dirty="0" smtClean="0">
                <a:latin typeface="Arial"/>
                <a:cs typeface="Arial"/>
              </a:rPr>
              <a:t>.</a:t>
            </a:r>
          </a:p>
          <a:p>
            <a:pPr indent="401638">
              <a:lnSpc>
                <a:spcPts val="1900"/>
              </a:lnSpc>
            </a:pPr>
            <a:r>
              <a:rPr lang="en-US" sz="1200" dirty="0">
                <a:latin typeface="Arial"/>
                <a:cs typeface="Arial"/>
              </a:rPr>
              <a:t>“HOW LONG!?” I asked again, raising my voice. I was not going to be toyed with. I wanted the truth. </a:t>
            </a:r>
          </a:p>
          <a:p>
            <a:pPr>
              <a:lnSpc>
                <a:spcPts val="1900"/>
              </a:lnSpc>
            </a:pPr>
            <a:r>
              <a:rPr lang="en-US" sz="1200" dirty="0" smtClean="0">
                <a:latin typeface="Arial"/>
                <a:cs typeface="Arial"/>
              </a:rPr>
              <a:t>	“</a:t>
            </a:r>
            <a:r>
              <a:rPr lang="en-US" sz="1200" dirty="0">
                <a:latin typeface="Arial"/>
                <a:cs typeface="Arial"/>
              </a:rPr>
              <a:t>I’ve spoken to your doctors, and they think you have, uh, around, a week or less.” The “</a:t>
            </a:r>
            <a:r>
              <a:rPr lang="en-US" sz="1200" dirty="0" smtClean="0">
                <a:latin typeface="Arial"/>
                <a:cs typeface="Arial"/>
              </a:rPr>
              <a:t>or</a:t>
            </a:r>
            <a:endParaRPr lang="en-US" sz="1200" dirty="0">
              <a:latin typeface="Arial"/>
              <a:cs typeface="Arial"/>
            </a:endParaRPr>
          </a:p>
        </p:txBody>
      </p:sp>
    </p:spTree>
    <p:extLst>
      <p:ext uri="{BB962C8B-B14F-4D97-AF65-F5344CB8AC3E}">
        <p14:creationId xmlns:p14="http://schemas.microsoft.com/office/powerpoint/2010/main" val="2753294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6267" y="443997"/>
            <a:ext cx="6814725" cy="9097789"/>
          </a:xfrm>
          <a:prstGeom prst="rect">
            <a:avLst/>
          </a:prstGeom>
          <a:noFill/>
        </p:spPr>
        <p:txBody>
          <a:bodyPr wrap="square" rtlCol="0">
            <a:spAutoFit/>
          </a:bodyPr>
          <a:lstStyle/>
          <a:p>
            <a:pPr>
              <a:lnSpc>
                <a:spcPts val="1900"/>
              </a:lnSpc>
            </a:pPr>
            <a:r>
              <a:rPr lang="en-US" sz="1200" dirty="0">
                <a:latin typeface="Arial"/>
                <a:cs typeface="Arial"/>
              </a:rPr>
              <a:t>less” </a:t>
            </a:r>
            <a:r>
              <a:rPr lang="en-US" sz="1200" dirty="0" smtClean="0">
                <a:latin typeface="Arial"/>
                <a:cs typeface="Arial"/>
              </a:rPr>
              <a:t>is so </a:t>
            </a:r>
            <a:r>
              <a:rPr lang="en-US" sz="1200" dirty="0">
                <a:latin typeface="Arial"/>
                <a:cs typeface="Arial"/>
              </a:rPr>
              <a:t>tiny and small I barely catch it. </a:t>
            </a:r>
          </a:p>
          <a:p>
            <a:pPr>
              <a:lnSpc>
                <a:spcPts val="1900"/>
              </a:lnSpc>
            </a:pPr>
            <a:r>
              <a:rPr lang="en-US" sz="1200" dirty="0">
                <a:latin typeface="Arial"/>
                <a:cs typeface="Arial"/>
              </a:rPr>
              <a:t>	I looked around the room, eyes flying wildly. </a:t>
            </a:r>
            <a:r>
              <a:rPr lang="en-US" sz="1200" i="1" dirty="0">
                <a:latin typeface="Arial"/>
                <a:cs typeface="Arial"/>
              </a:rPr>
              <a:t>A week or less. </a:t>
            </a:r>
            <a:r>
              <a:rPr lang="en-US" sz="1200" dirty="0">
                <a:latin typeface="Arial"/>
                <a:cs typeface="Arial"/>
              </a:rPr>
              <a:t>That wasn’t very long. </a:t>
            </a:r>
          </a:p>
          <a:p>
            <a:pPr>
              <a:lnSpc>
                <a:spcPts val="1900"/>
              </a:lnSpc>
            </a:pPr>
            <a:r>
              <a:rPr lang="en-US" sz="1200" dirty="0">
                <a:latin typeface="Arial"/>
                <a:cs typeface="Arial"/>
              </a:rPr>
              <a:t>	So finally, I made the “Courageous” decision to come home. </a:t>
            </a:r>
            <a:r>
              <a:rPr lang="en-US" sz="1200" i="1" dirty="0">
                <a:latin typeface="Arial"/>
                <a:cs typeface="Arial"/>
              </a:rPr>
              <a:t>Yeah, what’s so courageous </a:t>
            </a:r>
            <a:r>
              <a:rPr lang="en-US" sz="1200" i="1" dirty="0" smtClean="0">
                <a:latin typeface="Arial"/>
                <a:cs typeface="Arial"/>
              </a:rPr>
              <a:t>about </a:t>
            </a:r>
            <a:r>
              <a:rPr lang="en-US" sz="1200" i="1" dirty="0">
                <a:latin typeface="Arial"/>
                <a:cs typeface="Arial"/>
              </a:rPr>
              <a:t>about leaving, huh? I’m going to die either way. </a:t>
            </a:r>
          </a:p>
          <a:p>
            <a:pPr>
              <a:lnSpc>
                <a:spcPts val="1900"/>
              </a:lnSpc>
            </a:pPr>
            <a:r>
              <a:rPr lang="en-US" sz="1200" dirty="0" smtClean="0">
                <a:latin typeface="Arial"/>
                <a:cs typeface="Arial"/>
              </a:rPr>
              <a:t>	I </a:t>
            </a:r>
            <a:r>
              <a:rPr lang="en-US" sz="1200" dirty="0">
                <a:latin typeface="Arial"/>
                <a:cs typeface="Arial"/>
              </a:rPr>
              <a:t>focus back on the scenery flipping by my window. The drive from the hospital is short. It runs through my hometown, passing by all of the childhood haunts I have - </a:t>
            </a:r>
            <a:r>
              <a:rPr lang="en-US" sz="1200" dirty="0" err="1">
                <a:latin typeface="Arial"/>
                <a:cs typeface="Arial"/>
              </a:rPr>
              <a:t>er</a:t>
            </a:r>
            <a:r>
              <a:rPr lang="en-US" sz="1200" dirty="0">
                <a:latin typeface="Arial"/>
                <a:cs typeface="Arial"/>
              </a:rPr>
              <a:t>- had come to know and love. This will be painful. </a:t>
            </a:r>
          </a:p>
          <a:p>
            <a:pPr>
              <a:lnSpc>
                <a:spcPts val="1900"/>
              </a:lnSpc>
            </a:pPr>
            <a:r>
              <a:rPr lang="en-US" sz="1200" dirty="0" smtClean="0">
                <a:latin typeface="Arial"/>
                <a:cs typeface="Arial"/>
              </a:rPr>
              <a:t>	I </a:t>
            </a:r>
            <a:r>
              <a:rPr lang="en-US" sz="1200" dirty="0">
                <a:latin typeface="Arial"/>
                <a:cs typeface="Arial"/>
              </a:rPr>
              <a:t>focus back on the scenery flipping by. We stop at the flickering light on Brown Street, gravel crunching as we pull to a halt. My eyes, flittering around catch sight of a familiar orange goal post. </a:t>
            </a:r>
          </a:p>
          <a:p>
            <a:pPr>
              <a:lnSpc>
                <a:spcPts val="1900"/>
              </a:lnSpc>
            </a:pPr>
            <a:r>
              <a:rPr lang="en-US" sz="1200" dirty="0" smtClean="0">
                <a:latin typeface="Arial"/>
                <a:cs typeface="Arial"/>
              </a:rPr>
              <a:t>	I </a:t>
            </a:r>
            <a:r>
              <a:rPr lang="en-US" sz="1200" dirty="0">
                <a:latin typeface="Arial"/>
                <a:cs typeface="Arial"/>
              </a:rPr>
              <a:t>turn around in my seat, wheezing slightly, the effort to move my body more than I can handle. I brace myself for the pain, and twist in my seat.</a:t>
            </a:r>
          </a:p>
          <a:p>
            <a:pPr>
              <a:lnSpc>
                <a:spcPts val="1900"/>
              </a:lnSpc>
            </a:pPr>
            <a:r>
              <a:rPr lang="en-US" sz="1200" dirty="0" smtClean="0">
                <a:latin typeface="Arial"/>
                <a:cs typeface="Arial"/>
              </a:rPr>
              <a:t>	My </a:t>
            </a:r>
            <a:r>
              <a:rPr lang="en-US" sz="1200" dirty="0">
                <a:latin typeface="Arial"/>
                <a:cs typeface="Arial"/>
              </a:rPr>
              <a:t>mother looks over, concerned, and rests a hand on my knee. </a:t>
            </a:r>
          </a:p>
          <a:p>
            <a:pPr>
              <a:lnSpc>
                <a:spcPts val="1900"/>
              </a:lnSpc>
            </a:pPr>
            <a:r>
              <a:rPr lang="en-US" sz="1200" dirty="0" smtClean="0">
                <a:latin typeface="Arial"/>
                <a:cs typeface="Arial"/>
              </a:rPr>
              <a:t>	“</a:t>
            </a:r>
            <a:r>
              <a:rPr lang="en-US" sz="1200" dirty="0">
                <a:latin typeface="Arial"/>
                <a:cs typeface="Arial"/>
              </a:rPr>
              <a:t>I’m fine.” I croak, my shattered voice barely more than a whisper. </a:t>
            </a:r>
          </a:p>
          <a:p>
            <a:pPr>
              <a:lnSpc>
                <a:spcPts val="1900"/>
              </a:lnSpc>
            </a:pPr>
            <a:r>
              <a:rPr lang="en-US" sz="1200" i="1" dirty="0" smtClean="0">
                <a:latin typeface="Arial"/>
                <a:cs typeface="Arial"/>
              </a:rPr>
              <a:t>	I’m </a:t>
            </a:r>
            <a:r>
              <a:rPr lang="en-US" sz="1200" i="1" dirty="0">
                <a:latin typeface="Arial"/>
                <a:cs typeface="Arial"/>
              </a:rPr>
              <a:t>sorry to cause you concern, mom, but I have to see this one last time. </a:t>
            </a:r>
            <a:r>
              <a:rPr lang="en-US" sz="1200" dirty="0">
                <a:latin typeface="Arial"/>
                <a:cs typeface="Arial"/>
              </a:rPr>
              <a:t>To any other onlooker, the view would be nothing much. A field with </a:t>
            </a:r>
            <a:r>
              <a:rPr lang="en-US" sz="1200" dirty="0" err="1">
                <a:latin typeface="Arial"/>
                <a:cs typeface="Arial"/>
              </a:rPr>
              <a:t>unmowed</a:t>
            </a:r>
            <a:r>
              <a:rPr lang="en-US" sz="1200" dirty="0">
                <a:latin typeface="Arial"/>
                <a:cs typeface="Arial"/>
              </a:rPr>
              <a:t>, yellow grass painted with fading white lines. A bright white soccer goal plants its feet at the end. I can feel a memory pulling on the edge of my brain, desperately seeking a way out. And I’m pulled in. </a:t>
            </a:r>
          </a:p>
          <a:p>
            <a:pPr>
              <a:lnSpc>
                <a:spcPts val="1900"/>
              </a:lnSpc>
            </a:pPr>
            <a:r>
              <a:rPr lang="en-US" sz="1200" dirty="0">
                <a:latin typeface="Arial"/>
                <a:cs typeface="Arial"/>
              </a:rPr>
              <a:t> </a:t>
            </a:r>
          </a:p>
          <a:p>
            <a:pPr algn="ctr">
              <a:lnSpc>
                <a:spcPts val="1900"/>
              </a:lnSpc>
            </a:pPr>
            <a:r>
              <a:rPr lang="en-US" sz="1200" i="1" dirty="0">
                <a:latin typeface="Arial"/>
                <a:cs typeface="Arial"/>
              </a:rPr>
              <a:t>June 8th, 10:30am. </a:t>
            </a:r>
            <a:endParaRPr lang="en-US" sz="1200" dirty="0">
              <a:latin typeface="Arial"/>
              <a:cs typeface="Arial"/>
            </a:endParaRPr>
          </a:p>
          <a:p>
            <a:pPr>
              <a:lnSpc>
                <a:spcPts val="1900"/>
              </a:lnSpc>
            </a:pPr>
            <a:r>
              <a:rPr lang="en-US" sz="1200" i="1" dirty="0" smtClean="0">
                <a:latin typeface="Arial"/>
                <a:cs typeface="Arial"/>
              </a:rPr>
              <a:t>	I’m </a:t>
            </a:r>
            <a:r>
              <a:rPr lang="en-US" sz="1200" i="1" dirty="0">
                <a:latin typeface="Arial"/>
                <a:cs typeface="Arial"/>
              </a:rPr>
              <a:t>8 years old, a short little sprite, with my red hair running long down my back, and an uncountable number of freckles speckling my sunburned face. I’m trailing behind my older sister, Karina, and several of their friends. They are all 11, three years my senior, and I am the little baby who runs around and acts as the thorn in their sides. But they don’t understand how desperately I want to be like them. How I take Karina’s clothes, and do my hair up just like </a:t>
            </a:r>
            <a:r>
              <a:rPr lang="en-US" sz="1200" i="1" dirty="0" smtClean="0">
                <a:latin typeface="Arial"/>
                <a:cs typeface="Arial"/>
              </a:rPr>
              <a:t>them and  idolize their every </a:t>
            </a:r>
            <a:r>
              <a:rPr lang="en-US" sz="1200" i="1" dirty="0">
                <a:latin typeface="Arial"/>
                <a:cs typeface="Arial"/>
              </a:rPr>
              <a:t>move. </a:t>
            </a:r>
          </a:p>
          <a:p>
            <a:pPr>
              <a:lnSpc>
                <a:spcPts val="1900"/>
              </a:lnSpc>
            </a:pPr>
            <a:r>
              <a:rPr lang="en-US" sz="1200" i="1" dirty="0" smtClean="0">
                <a:latin typeface="Arial"/>
                <a:cs typeface="Arial"/>
              </a:rPr>
              <a:t>	I </a:t>
            </a:r>
            <a:r>
              <a:rPr lang="en-US" sz="1200" i="1" dirty="0">
                <a:latin typeface="Arial"/>
                <a:cs typeface="Arial"/>
              </a:rPr>
              <a:t>struggle behind them, carrying my sister’s soccer ball. Karina and her friends always play soccer on Saturday mornings, We finally get to the park, and I plop down on the grass. Karina divides us into teams, but for some reason, I don’t get picked. </a:t>
            </a:r>
          </a:p>
          <a:p>
            <a:pPr indent="0">
              <a:lnSpc>
                <a:spcPts val="1900"/>
              </a:lnSpc>
            </a:pPr>
            <a:r>
              <a:rPr lang="en-US" sz="1200" i="1" dirty="0" smtClean="0">
                <a:latin typeface="Arial"/>
                <a:cs typeface="Arial"/>
              </a:rPr>
              <a:t>	“</a:t>
            </a:r>
            <a:r>
              <a:rPr lang="en-US" sz="1200" i="1" dirty="0" err="1">
                <a:latin typeface="Arial"/>
                <a:cs typeface="Arial"/>
              </a:rPr>
              <a:t>Wha</a:t>
            </a:r>
            <a:r>
              <a:rPr lang="en-US" sz="1200" i="1" dirty="0">
                <a:latin typeface="Arial"/>
                <a:cs typeface="Arial"/>
              </a:rPr>
              <a:t>-what about me, sissy?” I ask. Though Karina doesn’t hide her feelings about me tagging along, she always includes me. </a:t>
            </a:r>
            <a:endParaRPr lang="en-US" sz="1200" dirty="0">
              <a:latin typeface="Arial"/>
              <a:cs typeface="Arial"/>
            </a:endParaRPr>
          </a:p>
          <a:p>
            <a:pPr>
              <a:lnSpc>
                <a:spcPts val="1900"/>
              </a:lnSpc>
            </a:pPr>
            <a:r>
              <a:rPr lang="en-US" sz="1200" i="1" dirty="0" smtClean="0">
                <a:latin typeface="Arial"/>
                <a:cs typeface="Arial"/>
              </a:rPr>
              <a:t>	“</a:t>
            </a:r>
            <a:r>
              <a:rPr lang="en-US" sz="1200" i="1" dirty="0">
                <a:latin typeface="Arial"/>
                <a:cs typeface="Arial"/>
              </a:rPr>
              <a:t>We don’t play with babies like you. Go home </a:t>
            </a:r>
            <a:r>
              <a:rPr lang="en-US" sz="1200" i="1" dirty="0" err="1">
                <a:latin typeface="Arial"/>
                <a:cs typeface="Arial"/>
              </a:rPr>
              <a:t>Bri</a:t>
            </a:r>
            <a:r>
              <a:rPr lang="en-US" sz="1200" i="1" dirty="0">
                <a:latin typeface="Arial"/>
                <a:cs typeface="Arial"/>
              </a:rPr>
              <a:t>.” Karina says pointedly. As hard as I try to fight it, my lower lip begins to wobble, and soon fat tears roll out of my eyes. </a:t>
            </a:r>
            <a:endParaRPr lang="en-US" sz="1200" dirty="0">
              <a:latin typeface="Arial"/>
              <a:cs typeface="Arial"/>
            </a:endParaRPr>
          </a:p>
          <a:p>
            <a:pPr>
              <a:lnSpc>
                <a:spcPts val="1900"/>
              </a:lnSpc>
            </a:pPr>
            <a:r>
              <a:rPr lang="en-US" sz="1200" i="1" dirty="0" smtClean="0">
                <a:latin typeface="Arial"/>
                <a:cs typeface="Arial"/>
              </a:rPr>
              <a:t>	“</a:t>
            </a:r>
            <a:r>
              <a:rPr lang="en-US" sz="1200" i="1" dirty="0">
                <a:latin typeface="Arial"/>
                <a:cs typeface="Arial"/>
              </a:rPr>
              <a:t>But-</a:t>
            </a:r>
            <a:r>
              <a:rPr lang="en-US" sz="1200" i="1" dirty="0" err="1">
                <a:latin typeface="Arial"/>
                <a:cs typeface="Arial"/>
              </a:rPr>
              <a:t>buh</a:t>
            </a:r>
            <a:r>
              <a:rPr lang="en-US" sz="1200" i="1" dirty="0">
                <a:latin typeface="Arial"/>
                <a:cs typeface="Arial"/>
              </a:rPr>
              <a:t>, Sissy!” I exclaim. I cower under her. Seeing the ball, I dash for it. She sees what I’m going to do before I reach my goal, kicks the ball away, and shoves me, hard, causing me to fall flat on my face. </a:t>
            </a:r>
            <a:endParaRPr lang="en-US" sz="1200" dirty="0">
              <a:latin typeface="Arial"/>
              <a:cs typeface="Arial"/>
            </a:endParaRPr>
          </a:p>
          <a:p>
            <a:pPr>
              <a:lnSpc>
                <a:spcPts val="1900"/>
              </a:lnSpc>
            </a:pPr>
            <a:r>
              <a:rPr lang="en-US" sz="1200" i="1" dirty="0" smtClean="0">
                <a:latin typeface="Arial"/>
                <a:cs typeface="Arial"/>
              </a:rPr>
              <a:t>	“</a:t>
            </a:r>
            <a:r>
              <a:rPr lang="en-US" sz="1200" i="1" dirty="0">
                <a:latin typeface="Arial"/>
                <a:cs typeface="Arial"/>
              </a:rPr>
              <a:t>Soccer’s boring! Let’s do something else!” Karina exclaims, and her group saunters </a:t>
            </a:r>
            <a:r>
              <a:rPr lang="en-US" sz="1200" i="1" dirty="0" smtClean="0">
                <a:latin typeface="Arial"/>
                <a:cs typeface="Arial"/>
              </a:rPr>
              <a:t>away</a:t>
            </a:r>
            <a:endParaRPr lang="en-US" sz="1200" dirty="0">
              <a:latin typeface="Arial"/>
              <a:cs typeface="Arial"/>
            </a:endParaRPr>
          </a:p>
        </p:txBody>
      </p:sp>
    </p:spTree>
    <p:extLst>
      <p:ext uri="{BB962C8B-B14F-4D97-AF65-F5344CB8AC3E}">
        <p14:creationId xmlns:p14="http://schemas.microsoft.com/office/powerpoint/2010/main" val="23667105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6267" y="526604"/>
            <a:ext cx="6845701" cy="10207924"/>
          </a:xfrm>
          <a:prstGeom prst="rect">
            <a:avLst/>
          </a:prstGeom>
          <a:noFill/>
        </p:spPr>
        <p:txBody>
          <a:bodyPr wrap="square" rtlCol="0">
            <a:spAutoFit/>
          </a:bodyPr>
          <a:lstStyle/>
          <a:p>
            <a:pPr>
              <a:lnSpc>
                <a:spcPts val="1900"/>
              </a:lnSpc>
            </a:pPr>
            <a:r>
              <a:rPr lang="en-US" sz="1200" i="1" dirty="0">
                <a:latin typeface="Arial"/>
                <a:cs typeface="Arial"/>
              </a:rPr>
              <a:t>towards the fountain, making it clear I am not allowed to join. I sit there, wallowing in my own sorrow, tears spilling off of my chubby cheeks, when I hear a voice.</a:t>
            </a:r>
            <a:endParaRPr lang="en-US" sz="1200" dirty="0">
              <a:latin typeface="Arial"/>
              <a:cs typeface="Arial"/>
            </a:endParaRPr>
          </a:p>
          <a:p>
            <a:pPr>
              <a:lnSpc>
                <a:spcPts val="1900"/>
              </a:lnSpc>
            </a:pPr>
            <a:r>
              <a:rPr lang="en-US" sz="1200" i="1" dirty="0" smtClean="0">
                <a:latin typeface="Arial"/>
                <a:cs typeface="Arial"/>
              </a:rPr>
              <a:t>	“</a:t>
            </a:r>
            <a:r>
              <a:rPr lang="en-US" sz="1200" i="1" dirty="0">
                <a:latin typeface="Arial"/>
                <a:cs typeface="Arial"/>
              </a:rPr>
              <a:t>Let’s show them!” </a:t>
            </a:r>
            <a:endParaRPr lang="en-US" sz="1200" dirty="0">
              <a:latin typeface="Arial"/>
              <a:cs typeface="Arial"/>
            </a:endParaRPr>
          </a:p>
          <a:p>
            <a:pPr>
              <a:lnSpc>
                <a:spcPts val="1900"/>
              </a:lnSpc>
            </a:pPr>
            <a:r>
              <a:rPr lang="en-US" sz="1200" i="1" dirty="0" smtClean="0">
                <a:latin typeface="Arial"/>
                <a:cs typeface="Arial"/>
              </a:rPr>
              <a:t>	I </a:t>
            </a:r>
            <a:r>
              <a:rPr lang="en-US" sz="1200" i="1" dirty="0">
                <a:latin typeface="Arial"/>
                <a:cs typeface="Arial"/>
              </a:rPr>
              <a:t>stand up and whirl around. A man stands before me, wearing a soccer coach’s jersey. </a:t>
            </a:r>
            <a:r>
              <a:rPr lang="en-US" sz="1200" dirty="0">
                <a:latin typeface="Arial"/>
                <a:cs typeface="Arial"/>
              </a:rPr>
              <a:t>He must be gardening</a:t>
            </a:r>
            <a:r>
              <a:rPr lang="en-US" sz="1200" i="1" dirty="0">
                <a:latin typeface="Arial"/>
                <a:cs typeface="Arial"/>
              </a:rPr>
              <a:t>, I think, spying the wheelbarrow a few steps away.</a:t>
            </a:r>
            <a:endParaRPr lang="en-US" sz="1200" dirty="0">
              <a:latin typeface="Arial"/>
              <a:cs typeface="Arial"/>
            </a:endParaRPr>
          </a:p>
          <a:p>
            <a:pPr>
              <a:lnSpc>
                <a:spcPts val="1900"/>
              </a:lnSpc>
            </a:pPr>
            <a:r>
              <a:rPr lang="en-US" sz="1200" i="1" dirty="0" smtClean="0">
                <a:latin typeface="Arial"/>
                <a:cs typeface="Arial"/>
              </a:rPr>
              <a:t>	“</a:t>
            </a:r>
            <a:r>
              <a:rPr lang="en-US" sz="1200" i="1" dirty="0">
                <a:latin typeface="Arial"/>
                <a:cs typeface="Arial"/>
              </a:rPr>
              <a:t>It’s okay kid. I just want to help you with that.” He gestures towards where Karina has wandered off too. I’m still unconvinced, so he says, </a:t>
            </a:r>
            <a:endParaRPr lang="en-US" sz="1200" dirty="0">
              <a:latin typeface="Arial"/>
              <a:cs typeface="Arial"/>
            </a:endParaRPr>
          </a:p>
          <a:p>
            <a:pPr>
              <a:lnSpc>
                <a:spcPts val="1900"/>
              </a:lnSpc>
            </a:pPr>
            <a:r>
              <a:rPr lang="en-US" sz="1200" i="1" dirty="0" smtClean="0">
                <a:latin typeface="Arial"/>
                <a:cs typeface="Arial"/>
              </a:rPr>
              <a:t>	“</a:t>
            </a:r>
            <a:r>
              <a:rPr lang="en-US" sz="1200" i="1" dirty="0">
                <a:latin typeface="Arial"/>
                <a:cs typeface="Arial"/>
              </a:rPr>
              <a:t>How ‘bout I help you learn some tricks, and you can show up your sister next time?” That sounds like a great deal. I retrieve the soccer ball.</a:t>
            </a:r>
            <a:endParaRPr lang="en-US" sz="1200" dirty="0">
              <a:latin typeface="Arial"/>
              <a:cs typeface="Arial"/>
            </a:endParaRPr>
          </a:p>
          <a:p>
            <a:pPr>
              <a:lnSpc>
                <a:spcPts val="1900"/>
              </a:lnSpc>
            </a:pPr>
            <a:r>
              <a:rPr lang="en-US" sz="1200" i="1" dirty="0" smtClean="0">
                <a:latin typeface="Arial"/>
                <a:cs typeface="Arial"/>
              </a:rPr>
              <a:t>	He </a:t>
            </a:r>
            <a:r>
              <a:rPr lang="en-US" sz="1200" i="1" dirty="0">
                <a:latin typeface="Arial"/>
                <a:cs typeface="Arial"/>
              </a:rPr>
              <a:t>takes me to the net, and indeed, shows me a few tricks. They are hard to get at first, but with some practice, I nail them. The sun </a:t>
            </a:r>
            <a:r>
              <a:rPr lang="en-US" sz="1200" i="1" dirty="0" smtClean="0">
                <a:latin typeface="Arial"/>
                <a:cs typeface="Arial"/>
              </a:rPr>
              <a:t>is high </a:t>
            </a:r>
            <a:r>
              <a:rPr lang="en-US" sz="1200" i="1" dirty="0">
                <a:latin typeface="Arial"/>
                <a:cs typeface="Arial"/>
              </a:rPr>
              <a:t>in the </a:t>
            </a:r>
            <a:r>
              <a:rPr lang="en-US" sz="1200" i="1" dirty="0" smtClean="0">
                <a:latin typeface="Arial"/>
                <a:cs typeface="Arial"/>
              </a:rPr>
              <a:t>sky</a:t>
            </a:r>
            <a:r>
              <a:rPr lang="en-US" sz="1200" i="1" dirty="0">
                <a:latin typeface="Arial"/>
                <a:cs typeface="Arial"/>
              </a:rPr>
              <a:t> </a:t>
            </a:r>
            <a:r>
              <a:rPr lang="en-US" sz="1200" i="1" dirty="0" smtClean="0">
                <a:latin typeface="Arial"/>
                <a:cs typeface="Arial"/>
              </a:rPr>
              <a:t>when the </a:t>
            </a:r>
            <a:r>
              <a:rPr lang="en-US" sz="1200" i="1" dirty="0">
                <a:latin typeface="Arial"/>
                <a:cs typeface="Arial"/>
              </a:rPr>
              <a:t>man wipes sweat from his brow and says, </a:t>
            </a:r>
            <a:endParaRPr lang="en-US" sz="1200" dirty="0">
              <a:latin typeface="Arial"/>
              <a:cs typeface="Arial"/>
            </a:endParaRPr>
          </a:p>
          <a:p>
            <a:pPr>
              <a:lnSpc>
                <a:spcPts val="1900"/>
              </a:lnSpc>
            </a:pPr>
            <a:r>
              <a:rPr lang="en-US" sz="1200" i="1" dirty="0" smtClean="0">
                <a:latin typeface="Arial"/>
                <a:cs typeface="Arial"/>
              </a:rPr>
              <a:t>	“</a:t>
            </a:r>
            <a:r>
              <a:rPr lang="en-US" sz="1200" i="1" dirty="0">
                <a:latin typeface="Arial"/>
                <a:cs typeface="Arial"/>
              </a:rPr>
              <a:t>Kid, you’ve got some real talent, and I don’t say that to just anyone. My name is Brian </a:t>
            </a:r>
            <a:r>
              <a:rPr lang="en-US" sz="1200" i="1" dirty="0" err="1">
                <a:latin typeface="Arial"/>
                <a:cs typeface="Arial"/>
              </a:rPr>
              <a:t>Schelffer</a:t>
            </a:r>
            <a:r>
              <a:rPr lang="en-US" sz="1200" i="1" dirty="0">
                <a:latin typeface="Arial"/>
                <a:cs typeface="Arial"/>
              </a:rPr>
              <a:t>, and I run the travel soccer program out of this area. Have your parents give me a call.” And with a wink and a nod, he leaves. Of course, I race home and tell my mother about it. The next thing I know, I’m enrolled on the Panthers </a:t>
            </a:r>
            <a:r>
              <a:rPr lang="en-US" sz="1200" i="1" dirty="0" smtClean="0">
                <a:latin typeface="Arial"/>
                <a:cs typeface="Arial"/>
              </a:rPr>
              <a:t>10 </a:t>
            </a:r>
            <a:r>
              <a:rPr lang="en-US" sz="1200" i="1" dirty="0">
                <a:latin typeface="Arial"/>
                <a:cs typeface="Arial"/>
              </a:rPr>
              <a:t>team, much to Karina’s dismay, as she had tried out for the team the last year, and gotten cut. </a:t>
            </a:r>
            <a:endParaRPr lang="en-US" sz="1200" dirty="0">
              <a:latin typeface="Arial"/>
              <a:cs typeface="Arial"/>
            </a:endParaRPr>
          </a:p>
          <a:p>
            <a:pPr>
              <a:lnSpc>
                <a:spcPts val="1900"/>
              </a:lnSpc>
            </a:pPr>
            <a:r>
              <a:rPr lang="en-US" sz="1200" i="1" dirty="0" smtClean="0">
                <a:latin typeface="Arial"/>
                <a:cs typeface="Arial"/>
              </a:rPr>
              <a:t>	That </a:t>
            </a:r>
            <a:r>
              <a:rPr lang="en-US" sz="1200" i="1" dirty="0">
                <a:latin typeface="Arial"/>
                <a:cs typeface="Arial"/>
              </a:rPr>
              <a:t>one sunny, bright day led to so much joy from then on. Every day, I was practicing, or playing a game, or travelling to a tournament. Soccer became my passion, my life, my everything. Until, that is, I got cancer. </a:t>
            </a:r>
            <a:endParaRPr lang="en-US" sz="1200" dirty="0">
              <a:latin typeface="Arial"/>
              <a:cs typeface="Arial"/>
            </a:endParaRPr>
          </a:p>
          <a:p>
            <a:pPr>
              <a:lnSpc>
                <a:spcPts val="1900"/>
              </a:lnSpc>
            </a:pPr>
            <a:r>
              <a:rPr lang="en-US" sz="1200" dirty="0">
                <a:latin typeface="Arial"/>
                <a:cs typeface="Arial"/>
              </a:rPr>
              <a:t> </a:t>
            </a:r>
          </a:p>
          <a:p>
            <a:pPr indent="0">
              <a:lnSpc>
                <a:spcPts val="1900"/>
              </a:lnSpc>
            </a:pPr>
            <a:r>
              <a:rPr lang="en-US" sz="1200" dirty="0" smtClean="0">
                <a:latin typeface="Arial"/>
                <a:cs typeface="Arial"/>
              </a:rPr>
              <a:t>	I </a:t>
            </a:r>
            <a:r>
              <a:rPr lang="en-US" sz="1200" dirty="0">
                <a:latin typeface="Arial"/>
                <a:cs typeface="Arial"/>
              </a:rPr>
              <a:t>turn away from Gosling Park, tears scraping the back of my eyes. I swallow them down. Before, I had at least hoped that I would play again. But now . . . We drive on, the churning of the engine burning like a hole in my heart. We’ve turned onto Main Street, and out of the corner of my eye, I catch sight of a bright pink roof. It approaches fast, zooming closer, until I am right in front of it. A bright storefront looms ahead. </a:t>
            </a:r>
            <a:r>
              <a:rPr lang="en-US" sz="1200" i="1" dirty="0">
                <a:latin typeface="Arial"/>
                <a:cs typeface="Arial"/>
              </a:rPr>
              <a:t>The Jolly Musketeer Soda Pop &amp; Co. </a:t>
            </a:r>
            <a:r>
              <a:rPr lang="en-US" sz="1200" dirty="0">
                <a:latin typeface="Arial"/>
                <a:cs typeface="Arial"/>
              </a:rPr>
              <a:t>One glance might reveal that it was just a run-down tourist</a:t>
            </a:r>
            <a:r>
              <a:rPr lang="en-US" sz="1200" i="1" dirty="0">
                <a:latin typeface="Arial"/>
                <a:cs typeface="Arial"/>
              </a:rPr>
              <a:t> </a:t>
            </a:r>
            <a:r>
              <a:rPr lang="en-US" sz="1200" dirty="0">
                <a:latin typeface="Arial"/>
                <a:cs typeface="Arial"/>
              </a:rPr>
              <a:t>attraction, but I knew different. Another memory floated to the top of my brain.</a:t>
            </a:r>
          </a:p>
          <a:p>
            <a:pPr>
              <a:lnSpc>
                <a:spcPts val="1900"/>
              </a:lnSpc>
            </a:pPr>
            <a:r>
              <a:rPr lang="en-US" sz="1200" dirty="0">
                <a:latin typeface="Arial"/>
                <a:cs typeface="Arial"/>
              </a:rPr>
              <a:t> </a:t>
            </a:r>
          </a:p>
          <a:p>
            <a:pPr algn="ctr">
              <a:lnSpc>
                <a:spcPts val="1900"/>
              </a:lnSpc>
            </a:pPr>
            <a:r>
              <a:rPr lang="en-US" sz="1200" i="1" dirty="0">
                <a:latin typeface="Arial"/>
                <a:cs typeface="Arial"/>
              </a:rPr>
              <a:t>October 26th, 4:49pm</a:t>
            </a:r>
            <a:endParaRPr lang="en-US" sz="1200" dirty="0">
              <a:latin typeface="Arial"/>
              <a:cs typeface="Arial"/>
            </a:endParaRPr>
          </a:p>
          <a:p>
            <a:pPr>
              <a:lnSpc>
                <a:spcPts val="1900"/>
              </a:lnSpc>
            </a:pPr>
            <a:r>
              <a:rPr lang="en-US" sz="1200" i="1" dirty="0" smtClean="0">
                <a:latin typeface="Arial"/>
                <a:cs typeface="Arial"/>
              </a:rPr>
              <a:t>	I </a:t>
            </a:r>
            <a:r>
              <a:rPr lang="en-US" sz="1200" i="1" dirty="0">
                <a:latin typeface="Arial"/>
                <a:cs typeface="Arial"/>
              </a:rPr>
              <a:t>was 14 years old, and about to take a cannonball into the worst relapse of my life. Gone into remission exactly 11 months and 28 days ago, I was the happiest girl in the world. Until a regular check-up had proven that my bone marrow was, in fact, back at it. Soon, the doctors told me, I would be back on chemotherapy. </a:t>
            </a:r>
            <a:endParaRPr lang="en-US" sz="1200" dirty="0">
              <a:latin typeface="Arial"/>
              <a:cs typeface="Arial"/>
            </a:endParaRPr>
          </a:p>
          <a:p>
            <a:pPr>
              <a:lnSpc>
                <a:spcPts val="1900"/>
              </a:lnSpc>
            </a:pPr>
            <a:r>
              <a:rPr lang="en-US" sz="1200" i="1" dirty="0" smtClean="0">
                <a:latin typeface="Arial"/>
                <a:cs typeface="Arial"/>
              </a:rPr>
              <a:t>	I </a:t>
            </a:r>
            <a:r>
              <a:rPr lang="en-US" sz="1200" i="1" dirty="0">
                <a:latin typeface="Arial"/>
                <a:cs typeface="Arial"/>
              </a:rPr>
              <a:t>was seated at a red vinyl booth, explaining to my friends the fact that the </a:t>
            </a:r>
            <a:r>
              <a:rPr lang="en-US" sz="1200" i="1" dirty="0" err="1">
                <a:latin typeface="Arial"/>
                <a:cs typeface="Arial"/>
              </a:rPr>
              <a:t>sickenss</a:t>
            </a:r>
            <a:r>
              <a:rPr lang="en-US" sz="1200" i="1" dirty="0">
                <a:latin typeface="Arial"/>
                <a:cs typeface="Arial"/>
              </a:rPr>
              <a:t>,, we thought over, was indeed not over, just hiding. I sat, holding back tears, peeling the yellow stuffing out of the chair. The “Crew”, as we called ourselves, were seated in our regular booth in the back. </a:t>
            </a:r>
            <a:endParaRPr lang="en-US" sz="1200" dirty="0">
              <a:latin typeface="Arial"/>
              <a:cs typeface="Arial"/>
            </a:endParaRPr>
          </a:p>
          <a:p>
            <a:pPr>
              <a:lnSpc>
                <a:spcPts val="1900"/>
              </a:lnSpc>
            </a:pPr>
            <a:endParaRPr lang="en-US" sz="1200" dirty="0">
              <a:latin typeface="Arial"/>
              <a:cs typeface="Arial"/>
            </a:endParaRPr>
          </a:p>
          <a:p>
            <a:pPr>
              <a:lnSpc>
                <a:spcPts val="1900"/>
              </a:lnSpc>
            </a:pPr>
            <a:endParaRPr lang="en-US" sz="1200" i="1" dirty="0">
              <a:latin typeface="Arial"/>
              <a:cs typeface="Arial"/>
            </a:endParaRPr>
          </a:p>
          <a:p>
            <a:pPr>
              <a:lnSpc>
                <a:spcPts val="1900"/>
              </a:lnSpc>
            </a:pPr>
            <a:endParaRPr lang="en-US" sz="1200" dirty="0">
              <a:latin typeface="Arial"/>
              <a:cs typeface="Arial"/>
            </a:endParaRPr>
          </a:p>
          <a:p>
            <a:endParaRPr lang="en-US" sz="1200" dirty="0">
              <a:latin typeface="Arial"/>
              <a:cs typeface="Arial"/>
            </a:endParaRPr>
          </a:p>
          <a:p>
            <a:endParaRPr lang="en-US" sz="1200" dirty="0">
              <a:latin typeface="Arial"/>
              <a:cs typeface="Arial"/>
            </a:endParaRPr>
          </a:p>
        </p:txBody>
      </p:sp>
    </p:spTree>
    <p:extLst>
      <p:ext uri="{BB962C8B-B14F-4D97-AF65-F5344CB8AC3E}">
        <p14:creationId xmlns:p14="http://schemas.microsoft.com/office/powerpoint/2010/main" val="23823178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6267" y="485299"/>
            <a:ext cx="6814725" cy="9585102"/>
          </a:xfrm>
          <a:prstGeom prst="rect">
            <a:avLst/>
          </a:prstGeom>
          <a:noFill/>
        </p:spPr>
        <p:txBody>
          <a:bodyPr wrap="square" rtlCol="0">
            <a:spAutoFit/>
          </a:bodyPr>
          <a:lstStyle/>
          <a:p>
            <a:pPr>
              <a:lnSpc>
                <a:spcPts val="1900"/>
              </a:lnSpc>
            </a:pPr>
            <a:r>
              <a:rPr lang="en-US" sz="1200" i="1" dirty="0" smtClean="0">
                <a:latin typeface="Arial"/>
                <a:cs typeface="Arial"/>
              </a:rPr>
              <a:t>	There </a:t>
            </a:r>
            <a:r>
              <a:rPr lang="en-US" sz="1200" i="1" dirty="0">
                <a:latin typeface="Arial"/>
                <a:cs typeface="Arial"/>
              </a:rPr>
              <a:t>was me, </a:t>
            </a:r>
            <a:r>
              <a:rPr lang="en-US" sz="1200" i="1" dirty="0" err="1">
                <a:latin typeface="Arial"/>
                <a:cs typeface="Arial"/>
              </a:rPr>
              <a:t>Livia</a:t>
            </a:r>
            <a:r>
              <a:rPr lang="en-US" sz="1200" i="1" dirty="0">
                <a:latin typeface="Arial"/>
                <a:cs typeface="Arial"/>
              </a:rPr>
              <a:t>, Johnny, Jolene, and Tucker. Of all of them, </a:t>
            </a:r>
            <a:r>
              <a:rPr lang="en-US" sz="1200" i="1" dirty="0" err="1">
                <a:latin typeface="Arial"/>
                <a:cs typeface="Arial"/>
              </a:rPr>
              <a:t>Livia</a:t>
            </a:r>
            <a:r>
              <a:rPr lang="en-US" sz="1200" i="1" dirty="0">
                <a:latin typeface="Arial"/>
                <a:cs typeface="Arial"/>
              </a:rPr>
              <a:t> and Tucker were my favorites. </a:t>
            </a:r>
            <a:r>
              <a:rPr lang="en-US" sz="1200" i="1" dirty="0" err="1">
                <a:latin typeface="Arial"/>
                <a:cs typeface="Arial"/>
              </a:rPr>
              <a:t>Livia</a:t>
            </a:r>
            <a:r>
              <a:rPr lang="en-US" sz="1200" i="1" dirty="0">
                <a:latin typeface="Arial"/>
                <a:cs typeface="Arial"/>
              </a:rPr>
              <a:t>, because she was so sweet, and kind, the best friend anyone could have, and Tucker because…Well Tucker. </a:t>
            </a:r>
            <a:endParaRPr lang="en-US" sz="1200" dirty="0">
              <a:latin typeface="Arial"/>
              <a:cs typeface="Arial"/>
            </a:endParaRPr>
          </a:p>
          <a:p>
            <a:pPr>
              <a:lnSpc>
                <a:spcPts val="1900"/>
              </a:lnSpc>
            </a:pPr>
            <a:r>
              <a:rPr lang="en-US" sz="1200" i="1" dirty="0" smtClean="0">
                <a:latin typeface="Arial"/>
                <a:cs typeface="Arial"/>
              </a:rPr>
              <a:t>	I </a:t>
            </a:r>
            <a:r>
              <a:rPr lang="en-US" sz="1200" i="1" dirty="0">
                <a:latin typeface="Arial"/>
                <a:cs typeface="Arial"/>
              </a:rPr>
              <a:t>had met Tucker the year before, after he moved into town, and almost immediately fell in love with him. It might have been his sweet smile, his soft gaze, how his chestnut hair fell into sloppy waves across his perfect blue eyes, how he treated everyone with dignity and respect, how he was the star of the little league baseball team, how he volunteered every Saturday at the old folk’s home up in </a:t>
            </a:r>
            <a:r>
              <a:rPr lang="en-US" sz="1200" i="1" dirty="0" err="1">
                <a:latin typeface="Arial"/>
                <a:cs typeface="Arial"/>
              </a:rPr>
              <a:t>Northchester</a:t>
            </a:r>
            <a:r>
              <a:rPr lang="en-US" sz="1200" i="1" dirty="0">
                <a:latin typeface="Arial"/>
                <a:cs typeface="Arial"/>
              </a:rPr>
              <a:t>. But mostly, I loved him because he was Tucker. </a:t>
            </a:r>
            <a:endParaRPr lang="en-US" sz="1200" dirty="0">
              <a:latin typeface="Arial"/>
              <a:cs typeface="Arial"/>
            </a:endParaRPr>
          </a:p>
          <a:p>
            <a:pPr>
              <a:lnSpc>
                <a:spcPts val="1900"/>
              </a:lnSpc>
            </a:pPr>
            <a:r>
              <a:rPr lang="en-US" sz="1200" i="1" dirty="0" smtClean="0">
                <a:latin typeface="Arial"/>
                <a:cs typeface="Arial"/>
              </a:rPr>
              <a:t>	That </a:t>
            </a:r>
            <a:r>
              <a:rPr lang="en-US" sz="1200" i="1" dirty="0">
                <a:latin typeface="Arial"/>
                <a:cs typeface="Arial"/>
              </a:rPr>
              <a:t>whole summer before, and for months after, the Jolly Musketeer was our hangout place. We knew the small, sunny store like the backs of our hands. Every day we’d come here, do homework, order milkshakes and soda pop. </a:t>
            </a:r>
            <a:endParaRPr lang="en-US" sz="1200" dirty="0">
              <a:latin typeface="Arial"/>
              <a:cs typeface="Arial"/>
            </a:endParaRPr>
          </a:p>
          <a:p>
            <a:pPr>
              <a:lnSpc>
                <a:spcPts val="1900"/>
              </a:lnSpc>
            </a:pPr>
            <a:r>
              <a:rPr lang="en-US" sz="1200" i="1" dirty="0" smtClean="0">
                <a:latin typeface="Arial"/>
                <a:cs typeface="Arial"/>
              </a:rPr>
              <a:t>	But </a:t>
            </a:r>
            <a:r>
              <a:rPr lang="en-US" sz="1200" i="1" dirty="0">
                <a:latin typeface="Arial"/>
                <a:cs typeface="Arial"/>
              </a:rPr>
              <a:t>this one day was different. </a:t>
            </a:r>
          </a:p>
          <a:p>
            <a:pPr>
              <a:lnSpc>
                <a:spcPts val="1900"/>
              </a:lnSpc>
            </a:pPr>
            <a:r>
              <a:rPr lang="en-US" sz="1200" i="1" dirty="0" smtClean="0">
                <a:latin typeface="Arial"/>
                <a:cs typeface="Arial"/>
              </a:rPr>
              <a:t>	“</a:t>
            </a:r>
            <a:r>
              <a:rPr lang="en-US" sz="1200" i="1" dirty="0" err="1">
                <a:latin typeface="Arial"/>
                <a:cs typeface="Arial"/>
              </a:rPr>
              <a:t>Omigosh</a:t>
            </a:r>
            <a:r>
              <a:rPr lang="en-US" sz="1200" i="1" dirty="0">
                <a:latin typeface="Arial"/>
                <a:cs typeface="Arial"/>
              </a:rPr>
              <a:t>. I can’t believe it.” Cried Jolene, a stunned look on her face. </a:t>
            </a:r>
            <a:r>
              <a:rPr lang="en-US" sz="1200" i="1" dirty="0" err="1">
                <a:latin typeface="Arial"/>
                <a:cs typeface="Arial"/>
              </a:rPr>
              <a:t>Livia</a:t>
            </a:r>
            <a:r>
              <a:rPr lang="en-US" sz="1200" i="1" dirty="0">
                <a:latin typeface="Arial"/>
                <a:cs typeface="Arial"/>
              </a:rPr>
              <a:t> was trying to hide tears. Johnny sat stunned. I glanced at Tucker. His face was hidden in the shadows. </a:t>
            </a:r>
            <a:endParaRPr lang="en-US" sz="1200" dirty="0">
              <a:latin typeface="Arial"/>
              <a:cs typeface="Arial"/>
            </a:endParaRPr>
          </a:p>
          <a:p>
            <a:pPr indent="0">
              <a:lnSpc>
                <a:spcPts val="1900"/>
              </a:lnSpc>
            </a:pPr>
            <a:r>
              <a:rPr lang="en-US" sz="1200" i="1" dirty="0" smtClean="0">
                <a:latin typeface="Arial"/>
                <a:cs typeface="Arial"/>
              </a:rPr>
              <a:t>	“</a:t>
            </a:r>
            <a:r>
              <a:rPr lang="en-US" sz="1200" i="1" dirty="0">
                <a:latin typeface="Arial"/>
                <a:cs typeface="Arial"/>
              </a:rPr>
              <a:t>Stop, you guys. I’ll be fine!” I exclaimed. We all went back quietly to our milkshakes, Johnny to his ELA homework, and </a:t>
            </a:r>
            <a:r>
              <a:rPr lang="en-US" sz="1200" i="1" dirty="0" err="1">
                <a:latin typeface="Arial"/>
                <a:cs typeface="Arial"/>
              </a:rPr>
              <a:t>Livia</a:t>
            </a:r>
            <a:r>
              <a:rPr lang="en-US" sz="1200" i="1" dirty="0">
                <a:latin typeface="Arial"/>
                <a:cs typeface="Arial"/>
              </a:rPr>
              <a:t> to her tears. After 20 minutes of trying to pretend everything was fine, just, fine, when my world, and my friend’s world, had come crashing around us, I faked a glance at my phone. </a:t>
            </a:r>
            <a:endParaRPr lang="en-US" sz="1200" dirty="0">
              <a:latin typeface="Arial"/>
              <a:cs typeface="Arial"/>
            </a:endParaRPr>
          </a:p>
          <a:p>
            <a:pPr>
              <a:lnSpc>
                <a:spcPts val="1900"/>
              </a:lnSpc>
            </a:pPr>
            <a:r>
              <a:rPr lang="en-US" sz="1200" i="1" dirty="0">
                <a:latin typeface="Arial"/>
                <a:cs typeface="Arial"/>
              </a:rPr>
              <a:t>	“</a:t>
            </a:r>
            <a:r>
              <a:rPr lang="en-US" sz="1200" i="1" dirty="0" err="1">
                <a:latin typeface="Arial"/>
                <a:cs typeface="Arial"/>
              </a:rPr>
              <a:t>Ohhh</a:t>
            </a:r>
            <a:r>
              <a:rPr lang="en-US" sz="1200" i="1" dirty="0">
                <a:latin typeface="Arial"/>
                <a:cs typeface="Arial"/>
              </a:rPr>
              <a:t>, my mom wants me home, sorry!” I said cheerfully, attempting to lighten the mood. </a:t>
            </a:r>
            <a:r>
              <a:rPr lang="en-US" sz="1200" i="1" dirty="0" err="1">
                <a:latin typeface="Arial"/>
                <a:cs typeface="Arial"/>
              </a:rPr>
              <a:t>Livia</a:t>
            </a:r>
            <a:r>
              <a:rPr lang="en-US" sz="1200" i="1" dirty="0">
                <a:latin typeface="Arial"/>
                <a:cs typeface="Arial"/>
              </a:rPr>
              <a:t> stood, hugged me goodbye. </a:t>
            </a:r>
            <a:endParaRPr lang="en-US" sz="1200" dirty="0">
              <a:latin typeface="Arial"/>
              <a:cs typeface="Arial"/>
            </a:endParaRPr>
          </a:p>
          <a:p>
            <a:pPr indent="0">
              <a:lnSpc>
                <a:spcPts val="1900"/>
              </a:lnSpc>
            </a:pPr>
            <a:r>
              <a:rPr lang="en-US" sz="1200" i="1" dirty="0" smtClean="0">
                <a:latin typeface="Arial"/>
                <a:cs typeface="Arial"/>
              </a:rPr>
              <a:t>	“</a:t>
            </a:r>
            <a:r>
              <a:rPr lang="en-US" sz="1200" i="1" dirty="0">
                <a:latin typeface="Arial"/>
                <a:cs typeface="Arial"/>
              </a:rPr>
              <a:t>It’ll be okay, </a:t>
            </a:r>
            <a:r>
              <a:rPr lang="en-US" sz="1200" i="1" dirty="0" err="1">
                <a:latin typeface="Arial"/>
                <a:cs typeface="Arial"/>
              </a:rPr>
              <a:t>Bri</a:t>
            </a:r>
            <a:r>
              <a:rPr lang="en-US" sz="1200" i="1" dirty="0">
                <a:latin typeface="Arial"/>
                <a:cs typeface="Arial"/>
              </a:rPr>
              <a:t>.” She whispered through a curtain of hair. I waved to the rest of the group and walked outside. The cool autumn air hit my face with a whoosh, a relief to the stuffy diner. I leaned against a pole, sucking in deep </a:t>
            </a:r>
            <a:r>
              <a:rPr lang="en-US" sz="1200" i="1" dirty="0" err="1">
                <a:latin typeface="Arial"/>
                <a:cs typeface="Arial"/>
              </a:rPr>
              <a:t>lungfuls</a:t>
            </a:r>
            <a:r>
              <a:rPr lang="en-US" sz="1200" i="1" dirty="0">
                <a:latin typeface="Arial"/>
                <a:cs typeface="Arial"/>
              </a:rPr>
              <a:t> of the fresh, clean air. I </a:t>
            </a:r>
            <a:endParaRPr lang="en-US" sz="1200" dirty="0">
              <a:latin typeface="Arial"/>
              <a:cs typeface="Arial"/>
            </a:endParaRPr>
          </a:p>
          <a:p>
            <a:pPr indent="0">
              <a:lnSpc>
                <a:spcPts val="1900"/>
              </a:lnSpc>
            </a:pPr>
            <a:r>
              <a:rPr lang="en-US" sz="1200" i="1" dirty="0">
                <a:latin typeface="Arial"/>
                <a:cs typeface="Arial"/>
              </a:rPr>
              <a:t>heard the tinkling of the bell to the Jolly Musketeer, and didn’t turn around, assuming it was </a:t>
            </a:r>
            <a:r>
              <a:rPr lang="en-US" sz="1200" i="1" dirty="0" err="1">
                <a:latin typeface="Arial"/>
                <a:cs typeface="Arial"/>
              </a:rPr>
              <a:t>Livia</a:t>
            </a:r>
            <a:r>
              <a:rPr lang="en-US" sz="1200" i="1" dirty="0">
                <a:latin typeface="Arial"/>
                <a:cs typeface="Arial"/>
              </a:rPr>
              <a:t> coming to talk alone.</a:t>
            </a:r>
            <a:endParaRPr lang="en-US" sz="1200" dirty="0">
              <a:latin typeface="Arial"/>
              <a:cs typeface="Arial"/>
            </a:endParaRPr>
          </a:p>
          <a:p>
            <a:pPr>
              <a:lnSpc>
                <a:spcPts val="1900"/>
              </a:lnSpc>
            </a:pPr>
            <a:r>
              <a:rPr lang="en-US" sz="1200" i="1" dirty="0" smtClean="0">
                <a:latin typeface="Arial"/>
                <a:cs typeface="Arial"/>
              </a:rPr>
              <a:t>	“</a:t>
            </a:r>
            <a:r>
              <a:rPr lang="en-US" sz="1200" i="1" dirty="0">
                <a:latin typeface="Arial"/>
                <a:cs typeface="Arial"/>
              </a:rPr>
              <a:t>Hey.” It wasn’t </a:t>
            </a:r>
            <a:r>
              <a:rPr lang="en-US" sz="1200" i="1" dirty="0" err="1">
                <a:latin typeface="Arial"/>
                <a:cs typeface="Arial"/>
              </a:rPr>
              <a:t>Livia</a:t>
            </a:r>
            <a:r>
              <a:rPr lang="en-US" sz="1200" i="1" dirty="0">
                <a:latin typeface="Arial"/>
                <a:cs typeface="Arial"/>
              </a:rPr>
              <a:t>. I whirled around to see...Tucker. Not who I expected. </a:t>
            </a:r>
            <a:endParaRPr lang="en-US" sz="1200" dirty="0">
              <a:latin typeface="Arial"/>
              <a:cs typeface="Arial"/>
            </a:endParaRPr>
          </a:p>
          <a:p>
            <a:pPr>
              <a:lnSpc>
                <a:spcPts val="1900"/>
              </a:lnSpc>
            </a:pPr>
            <a:r>
              <a:rPr lang="en-US" sz="1200" i="1" dirty="0" smtClean="0">
                <a:latin typeface="Arial"/>
                <a:cs typeface="Arial"/>
              </a:rPr>
              <a:t>	“</a:t>
            </a:r>
            <a:r>
              <a:rPr lang="en-US" sz="1200" i="1" dirty="0">
                <a:latin typeface="Arial"/>
                <a:cs typeface="Arial"/>
              </a:rPr>
              <a:t>Oh, uh, hey.” I respond. Smooth, </a:t>
            </a:r>
            <a:r>
              <a:rPr lang="en-US" sz="1200" i="1" dirty="0" err="1">
                <a:latin typeface="Arial"/>
                <a:cs typeface="Arial"/>
              </a:rPr>
              <a:t>Abriella</a:t>
            </a:r>
            <a:r>
              <a:rPr lang="en-US" sz="1200" i="1" dirty="0">
                <a:latin typeface="Arial"/>
                <a:cs typeface="Arial"/>
              </a:rPr>
              <a:t>, smooth. </a:t>
            </a:r>
            <a:endParaRPr lang="en-US" sz="1200" dirty="0">
              <a:latin typeface="Arial"/>
              <a:cs typeface="Arial"/>
            </a:endParaRPr>
          </a:p>
          <a:p>
            <a:pPr>
              <a:lnSpc>
                <a:spcPts val="1900"/>
              </a:lnSpc>
            </a:pPr>
            <a:r>
              <a:rPr lang="en-US" sz="1200" i="1" dirty="0" smtClean="0">
                <a:latin typeface="Arial"/>
                <a:cs typeface="Arial"/>
              </a:rPr>
              <a:t>	“</a:t>
            </a:r>
            <a:r>
              <a:rPr lang="en-US" sz="1200" i="1" dirty="0">
                <a:latin typeface="Arial"/>
                <a:cs typeface="Arial"/>
              </a:rPr>
              <a:t>I just, um, wanted to tell you something.” He says, taking a step closer to me. </a:t>
            </a:r>
            <a:endParaRPr lang="en-US" sz="1200" dirty="0">
              <a:latin typeface="Arial"/>
              <a:cs typeface="Arial"/>
            </a:endParaRPr>
          </a:p>
          <a:p>
            <a:pPr>
              <a:lnSpc>
                <a:spcPts val="1900"/>
              </a:lnSpc>
            </a:pPr>
            <a:r>
              <a:rPr lang="en-US" sz="1200" i="1" dirty="0">
                <a:latin typeface="Arial"/>
                <a:cs typeface="Arial"/>
              </a:rPr>
              <a:t>“So”- He began, and jumped right in, eyes averted.</a:t>
            </a:r>
            <a:endParaRPr lang="en-US" sz="1200" dirty="0">
              <a:latin typeface="Arial"/>
              <a:cs typeface="Arial"/>
            </a:endParaRPr>
          </a:p>
          <a:p>
            <a:pPr>
              <a:lnSpc>
                <a:spcPts val="1900"/>
              </a:lnSpc>
            </a:pPr>
            <a:r>
              <a:rPr lang="en-US" sz="1200" i="1" dirty="0" smtClean="0">
                <a:latin typeface="Arial"/>
                <a:cs typeface="Arial"/>
              </a:rPr>
              <a:t>	“</a:t>
            </a:r>
            <a:r>
              <a:rPr lang="en-US" sz="1200" i="1" dirty="0" err="1">
                <a:latin typeface="Arial"/>
                <a:cs typeface="Arial"/>
              </a:rPr>
              <a:t>Bri</a:t>
            </a:r>
            <a:r>
              <a:rPr lang="en-US" sz="1200" i="1" dirty="0">
                <a:latin typeface="Arial"/>
                <a:cs typeface="Arial"/>
              </a:rPr>
              <a:t>, ever since I moved here, you’ve been so nice to me. I mean, I knew you </a:t>
            </a:r>
            <a:r>
              <a:rPr lang="en-US" sz="1200" i="1" dirty="0" err="1">
                <a:latin typeface="Arial"/>
                <a:cs typeface="Arial"/>
              </a:rPr>
              <a:t>sorta</a:t>
            </a:r>
            <a:r>
              <a:rPr lang="en-US" sz="1200" i="1" dirty="0">
                <a:latin typeface="Arial"/>
                <a:cs typeface="Arial"/>
              </a:rPr>
              <a:t> had cancer, but I didn’t see you as the cancer girl, I saw you as </a:t>
            </a:r>
            <a:r>
              <a:rPr lang="en-US" sz="1200" i="1" dirty="0" err="1">
                <a:latin typeface="Arial"/>
                <a:cs typeface="Arial"/>
              </a:rPr>
              <a:t>Bri</a:t>
            </a:r>
            <a:r>
              <a:rPr lang="en-US" sz="1200" i="1" dirty="0">
                <a:latin typeface="Arial"/>
                <a:cs typeface="Arial"/>
              </a:rPr>
              <a:t>, and I just can’t even say how awesome you are, and you are really good at soccer, and I really like to hang out with you, and, well, maybe I can, </a:t>
            </a:r>
            <a:r>
              <a:rPr lang="en-US" sz="1200" i="1" dirty="0" err="1">
                <a:latin typeface="Arial"/>
                <a:cs typeface="Arial"/>
              </a:rPr>
              <a:t>ya</a:t>
            </a:r>
            <a:r>
              <a:rPr lang="en-US" sz="1200" i="1" dirty="0">
                <a:latin typeface="Arial"/>
                <a:cs typeface="Arial"/>
              </a:rPr>
              <a:t> know, come see you in the hospital, and-” He was rambling on and on. I had to shut him up. So I did the only logical thing.</a:t>
            </a:r>
            <a:endParaRPr lang="en-US" sz="1200" dirty="0">
              <a:latin typeface="Arial"/>
              <a:cs typeface="Arial"/>
            </a:endParaRPr>
          </a:p>
          <a:p>
            <a:pPr>
              <a:lnSpc>
                <a:spcPts val="1900"/>
              </a:lnSpc>
            </a:pPr>
            <a:r>
              <a:rPr lang="en-US" sz="1200" i="1" dirty="0" smtClean="0">
                <a:latin typeface="Arial"/>
                <a:cs typeface="Arial"/>
              </a:rPr>
              <a:t>	I </a:t>
            </a:r>
            <a:r>
              <a:rPr lang="en-US" sz="1200" i="1" dirty="0">
                <a:latin typeface="Arial"/>
                <a:cs typeface="Arial"/>
              </a:rPr>
              <a:t>kissed Tucker. </a:t>
            </a:r>
            <a:endParaRPr lang="en-US" sz="1200" dirty="0">
              <a:latin typeface="Arial"/>
              <a:cs typeface="Arial"/>
            </a:endParaRPr>
          </a:p>
          <a:p>
            <a:pPr>
              <a:lnSpc>
                <a:spcPts val="1900"/>
              </a:lnSpc>
            </a:pPr>
            <a:r>
              <a:rPr lang="en-US" sz="1200" i="1" dirty="0" smtClean="0">
                <a:latin typeface="Arial"/>
                <a:cs typeface="Arial"/>
              </a:rPr>
              <a:t>	There </a:t>
            </a:r>
            <a:r>
              <a:rPr lang="en-US" sz="1200" i="1" dirty="0">
                <a:latin typeface="Arial"/>
                <a:cs typeface="Arial"/>
              </a:rPr>
              <a:t>we were, pressed together, soft wind blowing in from all around, just the two of us. </a:t>
            </a:r>
            <a:endParaRPr lang="en-US" sz="1200" dirty="0">
              <a:latin typeface="Arial"/>
              <a:cs typeface="Arial"/>
            </a:endParaRPr>
          </a:p>
          <a:p>
            <a:pPr>
              <a:lnSpc>
                <a:spcPts val="1900"/>
              </a:lnSpc>
            </a:pPr>
            <a:r>
              <a:rPr lang="en-US" sz="1200" i="1" dirty="0">
                <a:latin typeface="Arial"/>
                <a:cs typeface="Arial"/>
              </a:rPr>
              <a:t>After we broke apart, I blushed so hard. Tucker looked stunned, but then he sort of smiled. I, </a:t>
            </a:r>
            <a:endParaRPr lang="en-US" sz="1200" dirty="0"/>
          </a:p>
          <a:p>
            <a:pPr indent="0">
              <a:lnSpc>
                <a:spcPts val="1900"/>
              </a:lnSpc>
            </a:pPr>
            <a:endParaRPr lang="en-US" sz="1200" dirty="0">
              <a:latin typeface="Arial"/>
              <a:cs typeface="Arial"/>
            </a:endParaRPr>
          </a:p>
          <a:p>
            <a:endParaRPr lang="en-US" sz="1200" dirty="0">
              <a:latin typeface="Arial"/>
              <a:cs typeface="Arial"/>
            </a:endParaRPr>
          </a:p>
        </p:txBody>
      </p:sp>
    </p:spTree>
    <p:extLst>
      <p:ext uri="{BB962C8B-B14F-4D97-AF65-F5344CB8AC3E}">
        <p14:creationId xmlns:p14="http://schemas.microsoft.com/office/powerpoint/2010/main" val="1040167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6267" y="454325"/>
            <a:ext cx="6825050" cy="9585102"/>
          </a:xfrm>
          <a:prstGeom prst="rect">
            <a:avLst/>
          </a:prstGeom>
          <a:noFill/>
        </p:spPr>
        <p:txBody>
          <a:bodyPr wrap="square" rtlCol="0">
            <a:spAutoFit/>
          </a:bodyPr>
          <a:lstStyle/>
          <a:p>
            <a:pPr>
              <a:lnSpc>
                <a:spcPts val="1900"/>
              </a:lnSpc>
            </a:pPr>
            <a:r>
              <a:rPr lang="en-US" sz="1200" i="1" dirty="0">
                <a:latin typeface="Arial"/>
                <a:cs typeface="Arial"/>
              </a:rPr>
              <a:t>however, was embarrassed, and immediately began to walk away, towards home. After that night, Tucker and I talked a bunch of times. Things were awkward between us, but we still were friends. Later that year, Tucker moved to Alabama. Before he left, he sent me one last text. </a:t>
            </a:r>
            <a:endParaRPr lang="en-US" sz="1200" dirty="0">
              <a:latin typeface="Arial"/>
              <a:cs typeface="Arial"/>
            </a:endParaRPr>
          </a:p>
          <a:p>
            <a:pPr>
              <a:lnSpc>
                <a:spcPts val="1900"/>
              </a:lnSpc>
            </a:pPr>
            <a:r>
              <a:rPr lang="en-US" sz="1200" i="1" dirty="0" err="1">
                <a:latin typeface="Arial"/>
                <a:cs typeface="Arial"/>
              </a:rPr>
              <a:t>Bri</a:t>
            </a:r>
            <a:r>
              <a:rPr lang="en-US" sz="1200" i="1" dirty="0">
                <a:latin typeface="Arial"/>
                <a:cs typeface="Arial"/>
              </a:rPr>
              <a:t>, I will never forget you :)</a:t>
            </a:r>
          </a:p>
          <a:p>
            <a:pPr>
              <a:lnSpc>
                <a:spcPts val="1900"/>
              </a:lnSpc>
            </a:pPr>
            <a:endParaRPr lang="en-US" sz="1200" i="1" dirty="0">
              <a:latin typeface="Arial"/>
              <a:cs typeface="Arial"/>
            </a:endParaRPr>
          </a:p>
          <a:p>
            <a:pPr>
              <a:lnSpc>
                <a:spcPts val="1900"/>
              </a:lnSpc>
            </a:pPr>
            <a:r>
              <a:rPr lang="en-US" sz="1200" dirty="0" smtClean="0">
                <a:latin typeface="Arial"/>
                <a:cs typeface="Arial"/>
              </a:rPr>
              <a:t>	I </a:t>
            </a:r>
            <a:r>
              <a:rPr lang="en-US" sz="1200" dirty="0">
                <a:latin typeface="Arial"/>
                <a:cs typeface="Arial"/>
              </a:rPr>
              <a:t>smile as we pass the lamp post, where I had my first kiss. Soon, The </a:t>
            </a:r>
            <a:r>
              <a:rPr lang="en-US" sz="1200" i="1" dirty="0">
                <a:latin typeface="Arial"/>
                <a:cs typeface="Arial"/>
              </a:rPr>
              <a:t>The Jolly Musketeer Soda Pop &amp; </a:t>
            </a:r>
            <a:r>
              <a:rPr lang="en-US" sz="1200" i="1" dirty="0" err="1">
                <a:latin typeface="Arial"/>
                <a:cs typeface="Arial"/>
              </a:rPr>
              <a:t>Co’s</a:t>
            </a:r>
            <a:r>
              <a:rPr lang="en-US" sz="1200" i="1" dirty="0">
                <a:latin typeface="Arial"/>
                <a:cs typeface="Arial"/>
              </a:rPr>
              <a:t> </a:t>
            </a:r>
            <a:r>
              <a:rPr lang="en-US" sz="1200" dirty="0">
                <a:latin typeface="Arial"/>
                <a:cs typeface="Arial"/>
              </a:rPr>
              <a:t>bright pink roof soon fades, and I focus on the road ahead. </a:t>
            </a:r>
          </a:p>
          <a:p>
            <a:pPr>
              <a:lnSpc>
                <a:spcPts val="1900"/>
              </a:lnSpc>
            </a:pPr>
            <a:r>
              <a:rPr lang="en-US" sz="1200" dirty="0" smtClean="0">
                <a:latin typeface="Arial"/>
                <a:cs typeface="Arial"/>
              </a:rPr>
              <a:t>	Tears </a:t>
            </a:r>
            <a:r>
              <a:rPr lang="en-US" sz="1200" dirty="0">
                <a:latin typeface="Arial"/>
                <a:cs typeface="Arial"/>
              </a:rPr>
              <a:t>prickle in the back of my eyes, and my nose starts to get a bit </a:t>
            </a:r>
            <a:r>
              <a:rPr lang="en-US" sz="1200" dirty="0" err="1">
                <a:latin typeface="Arial"/>
                <a:cs typeface="Arial"/>
              </a:rPr>
              <a:t>sniffly</a:t>
            </a:r>
            <a:r>
              <a:rPr lang="en-US" sz="1200" dirty="0">
                <a:latin typeface="Arial"/>
                <a:cs typeface="Arial"/>
              </a:rPr>
              <a:t>. </a:t>
            </a:r>
          </a:p>
          <a:p>
            <a:pPr indent="0">
              <a:lnSpc>
                <a:spcPts val="1900"/>
              </a:lnSpc>
            </a:pPr>
            <a:r>
              <a:rPr lang="en-US" sz="1200" i="1" dirty="0" smtClean="0">
                <a:latin typeface="Arial"/>
                <a:cs typeface="Arial"/>
              </a:rPr>
              <a:t>	Focus</a:t>
            </a:r>
            <a:r>
              <a:rPr lang="en-US" sz="1200" i="1" dirty="0">
                <a:latin typeface="Arial"/>
                <a:cs typeface="Arial"/>
              </a:rPr>
              <a:t>, </a:t>
            </a:r>
            <a:r>
              <a:rPr lang="en-US" sz="1200" i="1" dirty="0" err="1">
                <a:latin typeface="Arial"/>
                <a:cs typeface="Arial"/>
              </a:rPr>
              <a:t>Bri</a:t>
            </a:r>
            <a:r>
              <a:rPr lang="en-US" sz="1200" i="1" dirty="0">
                <a:latin typeface="Arial"/>
                <a:cs typeface="Arial"/>
              </a:rPr>
              <a:t>. No crying. Do we really need another meltdown?</a:t>
            </a:r>
            <a:r>
              <a:rPr lang="en-US" sz="1200" dirty="0">
                <a:latin typeface="Arial"/>
                <a:cs typeface="Arial"/>
              </a:rPr>
              <a:t> Before I left the hospital, I had a really good cry. The kind of shoulder shaking, snot dripping, eyes running like Niagara Falls </a:t>
            </a:r>
            <a:r>
              <a:rPr lang="en-US" sz="1200" dirty="0" err="1">
                <a:latin typeface="Arial"/>
                <a:cs typeface="Arial"/>
              </a:rPr>
              <a:t>kinda</a:t>
            </a:r>
            <a:r>
              <a:rPr lang="en-US" sz="1200" dirty="0">
                <a:latin typeface="Arial"/>
                <a:cs typeface="Arial"/>
              </a:rPr>
              <a:t> cry. I nearly broke my mom’s heart, crying like that. I don’t want her thinking that I’m scared about this, even though I am. It’s hard enough for her anyway. I look outside again. </a:t>
            </a:r>
          </a:p>
          <a:p>
            <a:pPr indent="0">
              <a:lnSpc>
                <a:spcPts val="1900"/>
              </a:lnSpc>
            </a:pPr>
            <a:r>
              <a:rPr lang="en-US" sz="1200" dirty="0" smtClean="0">
                <a:latin typeface="Arial"/>
                <a:cs typeface="Arial"/>
              </a:rPr>
              <a:t>	It’s </a:t>
            </a:r>
            <a:r>
              <a:rPr lang="en-US" sz="1200" dirty="0">
                <a:latin typeface="Arial"/>
                <a:cs typeface="Arial"/>
              </a:rPr>
              <a:t>a nice, sunny day. Late afternoon. Kids are riding their bikes up the street. I miss those days, when I would get off of the bus, throw my bag down inside, dash out the door to play with my friends, go eat dinner when mom called, then be outside ‘till dark. I’m really going to miss a lot of things. We’re at a stop sign, and I glance over, catching sight of something that holds my most treasured memory. A rusty jungle gym sits alone in the midst of a park…</a:t>
            </a:r>
          </a:p>
          <a:p>
            <a:pPr>
              <a:lnSpc>
                <a:spcPts val="1900"/>
              </a:lnSpc>
            </a:pPr>
            <a:r>
              <a:rPr lang="en-US" sz="1200" dirty="0">
                <a:latin typeface="Arial"/>
                <a:cs typeface="Arial"/>
              </a:rPr>
              <a:t> </a:t>
            </a:r>
          </a:p>
          <a:p>
            <a:pPr algn="ctr">
              <a:lnSpc>
                <a:spcPts val="1900"/>
              </a:lnSpc>
            </a:pPr>
            <a:r>
              <a:rPr lang="en-US" sz="1200" i="1" dirty="0">
                <a:latin typeface="Arial"/>
                <a:cs typeface="Arial"/>
              </a:rPr>
              <a:t>August 31st, 6:37pm</a:t>
            </a:r>
            <a:endParaRPr lang="en-US" sz="1200" dirty="0">
              <a:latin typeface="Arial"/>
              <a:cs typeface="Arial"/>
            </a:endParaRPr>
          </a:p>
          <a:p>
            <a:pPr>
              <a:lnSpc>
                <a:spcPts val="1900"/>
              </a:lnSpc>
            </a:pPr>
            <a:r>
              <a:rPr lang="en-US" sz="1200" i="1" dirty="0" smtClean="0">
                <a:latin typeface="Arial"/>
                <a:cs typeface="Arial"/>
              </a:rPr>
              <a:t>	I’m </a:t>
            </a:r>
            <a:r>
              <a:rPr lang="en-US" sz="1200" i="1" dirty="0">
                <a:latin typeface="Arial"/>
                <a:cs typeface="Arial"/>
              </a:rPr>
              <a:t>3 years old, and still run unsteadily on my feet like a toddler. Karina, my daddy and I have just hiked the half-mile from our house to here. I climb out of the red radio flyer, and wander all around the playground, exploring things. Karina dashes off, leaving me behind. </a:t>
            </a:r>
            <a:endParaRPr lang="en-US" sz="1200" dirty="0">
              <a:latin typeface="Arial"/>
              <a:cs typeface="Arial"/>
            </a:endParaRPr>
          </a:p>
          <a:p>
            <a:pPr>
              <a:lnSpc>
                <a:spcPts val="1900"/>
              </a:lnSpc>
            </a:pPr>
            <a:r>
              <a:rPr lang="en-US" sz="1200" i="1" dirty="0" smtClean="0">
                <a:latin typeface="Arial"/>
                <a:cs typeface="Arial"/>
              </a:rPr>
              <a:t>	“</a:t>
            </a:r>
            <a:r>
              <a:rPr lang="en-US" sz="1200" i="1" dirty="0">
                <a:latin typeface="Arial"/>
                <a:cs typeface="Arial"/>
              </a:rPr>
              <a:t>Da!” I shriek, and my Daddy comes over, scooping me up. He’s tall and muscular and solid in the way that all </a:t>
            </a:r>
            <a:r>
              <a:rPr lang="en-US" sz="1200" i="1" dirty="0" smtClean="0">
                <a:latin typeface="Arial"/>
                <a:cs typeface="Arial"/>
              </a:rPr>
              <a:t>daddies </a:t>
            </a:r>
            <a:r>
              <a:rPr lang="en-US" sz="1200" i="1" dirty="0">
                <a:latin typeface="Arial"/>
                <a:cs typeface="Arial"/>
              </a:rPr>
              <a:t>should be. His green eyes sparkle as he leads me up to the slide. </a:t>
            </a:r>
            <a:endParaRPr lang="en-US" sz="1200" dirty="0">
              <a:latin typeface="Arial"/>
              <a:cs typeface="Arial"/>
            </a:endParaRPr>
          </a:p>
          <a:p>
            <a:pPr>
              <a:lnSpc>
                <a:spcPts val="1900"/>
              </a:lnSpc>
            </a:pPr>
            <a:r>
              <a:rPr lang="en-US" sz="1200" i="1" dirty="0">
                <a:latin typeface="Arial"/>
                <a:cs typeface="Arial"/>
              </a:rPr>
              <a:t>“</a:t>
            </a:r>
            <a:r>
              <a:rPr lang="en-US" sz="1200" i="1" dirty="0" err="1">
                <a:latin typeface="Arial"/>
                <a:cs typeface="Arial"/>
              </a:rPr>
              <a:t>Bri-Bri</a:t>
            </a:r>
            <a:r>
              <a:rPr lang="en-US" sz="1200" i="1" dirty="0">
                <a:latin typeface="Arial"/>
                <a:cs typeface="Arial"/>
              </a:rPr>
              <a:t>, want to go on the swing? He asks, pointing to the baby swings on the far edge of the playground. We cross the </a:t>
            </a:r>
            <a:r>
              <a:rPr lang="en-US" sz="1200" i="1" dirty="0" smtClean="0">
                <a:latin typeface="Arial"/>
                <a:cs typeface="Arial"/>
              </a:rPr>
              <a:t>grass, </a:t>
            </a:r>
            <a:r>
              <a:rPr lang="en-US" sz="1200" i="1" dirty="0">
                <a:latin typeface="Arial"/>
                <a:cs typeface="Arial"/>
              </a:rPr>
              <a:t>daddy plopping me into the brown plastic baby swing. I demand, </a:t>
            </a:r>
            <a:endParaRPr lang="en-US" sz="1200" dirty="0">
              <a:latin typeface="Arial"/>
              <a:cs typeface="Arial"/>
            </a:endParaRPr>
          </a:p>
          <a:p>
            <a:pPr>
              <a:lnSpc>
                <a:spcPts val="1900"/>
              </a:lnSpc>
            </a:pPr>
            <a:r>
              <a:rPr lang="en-US" sz="1200" i="1" dirty="0" smtClean="0">
                <a:latin typeface="Arial"/>
                <a:cs typeface="Arial"/>
              </a:rPr>
              <a:t>	“</a:t>
            </a:r>
            <a:r>
              <a:rPr lang="en-US" sz="1200" i="1" dirty="0">
                <a:latin typeface="Arial"/>
                <a:cs typeface="Arial"/>
              </a:rPr>
              <a:t>Swing!” Daddy pushes me, and suddenly, I’m airborne. </a:t>
            </a:r>
            <a:endParaRPr lang="en-US" sz="1200" dirty="0">
              <a:latin typeface="Arial"/>
              <a:cs typeface="Arial"/>
            </a:endParaRPr>
          </a:p>
          <a:p>
            <a:pPr>
              <a:lnSpc>
                <a:spcPts val="1900"/>
              </a:lnSpc>
            </a:pPr>
            <a:r>
              <a:rPr lang="en-US" sz="1200" i="1" dirty="0" smtClean="0">
                <a:latin typeface="Arial"/>
                <a:cs typeface="Arial"/>
              </a:rPr>
              <a:t>	The </a:t>
            </a:r>
            <a:r>
              <a:rPr lang="en-US" sz="1200" i="1" dirty="0">
                <a:latin typeface="Arial"/>
                <a:cs typeface="Arial"/>
              </a:rPr>
              <a:t>sky rushes at me, a clear, cloudless blue. I stretch my arms, trying to catch the sun, rushing towards me, until I go back down, and daddy pushes me again. </a:t>
            </a:r>
            <a:endParaRPr lang="en-US" sz="1200" dirty="0">
              <a:latin typeface="Arial"/>
              <a:cs typeface="Arial"/>
            </a:endParaRPr>
          </a:p>
          <a:p>
            <a:pPr>
              <a:lnSpc>
                <a:spcPts val="1900"/>
              </a:lnSpc>
            </a:pPr>
            <a:r>
              <a:rPr lang="en-US" sz="1200" i="1" dirty="0" smtClean="0">
                <a:latin typeface="Arial"/>
                <a:cs typeface="Arial"/>
              </a:rPr>
              <a:t>	“</a:t>
            </a:r>
            <a:r>
              <a:rPr lang="en-US" sz="1200" i="1" dirty="0">
                <a:latin typeface="Arial"/>
                <a:cs typeface="Arial"/>
              </a:rPr>
              <a:t>“Fly, </a:t>
            </a:r>
            <a:r>
              <a:rPr lang="en-US" sz="1200" i="1" dirty="0" err="1">
                <a:latin typeface="Arial"/>
                <a:cs typeface="Arial"/>
              </a:rPr>
              <a:t>Bri</a:t>
            </a:r>
            <a:r>
              <a:rPr lang="en-US" sz="1200" i="1" dirty="0">
                <a:latin typeface="Arial"/>
                <a:cs typeface="Arial"/>
              </a:rPr>
              <a:t>!” My daddy yells. “Fly!” </a:t>
            </a:r>
            <a:endParaRPr lang="en-US" sz="1200" dirty="0">
              <a:latin typeface="Arial"/>
              <a:cs typeface="Arial"/>
            </a:endParaRPr>
          </a:p>
          <a:p>
            <a:pPr>
              <a:lnSpc>
                <a:spcPts val="1900"/>
              </a:lnSpc>
            </a:pPr>
            <a:r>
              <a:rPr lang="en-US" sz="1200" i="1" dirty="0" smtClean="0">
                <a:latin typeface="Arial"/>
                <a:cs typeface="Arial"/>
              </a:rPr>
              <a:t>	And </a:t>
            </a:r>
            <a:r>
              <a:rPr lang="en-US" sz="1200" i="1" dirty="0">
                <a:latin typeface="Arial"/>
                <a:cs typeface="Arial"/>
              </a:rPr>
              <a:t>I do. Sailing across the open sky, spread out like an endless ocean, I’m flying, so high, untouchable. I’m flying. There is no better feeling in the world. </a:t>
            </a:r>
            <a:endParaRPr lang="en-US" sz="1200" dirty="0">
              <a:latin typeface="Arial"/>
              <a:cs typeface="Arial"/>
            </a:endParaRPr>
          </a:p>
          <a:p>
            <a:pPr>
              <a:lnSpc>
                <a:spcPts val="1900"/>
              </a:lnSpc>
            </a:pPr>
            <a:r>
              <a:rPr lang="en-US" sz="1200" i="1" dirty="0" smtClean="0">
                <a:latin typeface="Arial"/>
                <a:cs typeface="Arial"/>
              </a:rPr>
              <a:t>	And </a:t>
            </a:r>
            <a:r>
              <a:rPr lang="en-US" sz="1200" i="1" dirty="0">
                <a:latin typeface="Arial"/>
                <a:cs typeface="Arial"/>
              </a:rPr>
              <a:t>then I come down.</a:t>
            </a:r>
            <a:endParaRPr lang="en-US" sz="1200" dirty="0">
              <a:latin typeface="Arial"/>
              <a:cs typeface="Arial"/>
            </a:endParaRPr>
          </a:p>
          <a:p>
            <a:pPr>
              <a:lnSpc>
                <a:spcPts val="1900"/>
              </a:lnSpc>
            </a:pPr>
            <a:r>
              <a:rPr lang="en-US" sz="1200" i="1" dirty="0" smtClean="0">
                <a:latin typeface="Arial"/>
                <a:cs typeface="Arial"/>
              </a:rPr>
              <a:t>	“</a:t>
            </a:r>
            <a:r>
              <a:rPr lang="en-US" sz="1200" i="1" dirty="0">
                <a:latin typeface="Arial"/>
                <a:cs typeface="Arial"/>
              </a:rPr>
              <a:t>That’s it, hon.” Daddy gets me out, and though I pout, I’m quickly over it. </a:t>
            </a:r>
            <a:endParaRPr lang="en-US" sz="1200" dirty="0">
              <a:latin typeface="Arial"/>
              <a:cs typeface="Arial"/>
            </a:endParaRPr>
          </a:p>
          <a:p>
            <a:pPr>
              <a:lnSpc>
                <a:spcPts val="1900"/>
              </a:lnSpc>
            </a:pPr>
            <a:r>
              <a:rPr lang="en-US" sz="1200" i="1" dirty="0" smtClean="0">
                <a:latin typeface="Arial"/>
                <a:cs typeface="Arial"/>
              </a:rPr>
              <a:t>	I </a:t>
            </a:r>
            <a:r>
              <a:rPr lang="en-US" sz="1200" i="1" dirty="0">
                <a:latin typeface="Arial"/>
                <a:cs typeface="Arial"/>
              </a:rPr>
              <a:t>run around some more, and do more little kid things, and then I leave, but that memory will stick with me, always. The memory of when I flew. </a:t>
            </a:r>
          </a:p>
          <a:p>
            <a:pPr>
              <a:lnSpc>
                <a:spcPts val="1900"/>
              </a:lnSpc>
            </a:pPr>
            <a:endParaRPr lang="en-US" sz="1200" i="1" dirty="0">
              <a:latin typeface="Arial"/>
              <a:cs typeface="Arial"/>
            </a:endParaRPr>
          </a:p>
          <a:p>
            <a:pPr>
              <a:lnSpc>
                <a:spcPts val="1900"/>
              </a:lnSpc>
            </a:pPr>
            <a:endParaRPr lang="en-US" sz="1200" dirty="0">
              <a:latin typeface="Arial"/>
              <a:cs typeface="Arial"/>
            </a:endParaRPr>
          </a:p>
          <a:p>
            <a:endParaRPr lang="en-US" sz="1200" dirty="0">
              <a:latin typeface="Arial"/>
              <a:cs typeface="Arial"/>
            </a:endParaRPr>
          </a:p>
        </p:txBody>
      </p:sp>
    </p:spTree>
    <p:extLst>
      <p:ext uri="{BB962C8B-B14F-4D97-AF65-F5344CB8AC3E}">
        <p14:creationId xmlns:p14="http://schemas.microsoft.com/office/powerpoint/2010/main" val="2724708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2342" y="1044630"/>
            <a:ext cx="6780206" cy="8839337"/>
          </a:xfrm>
          <a:prstGeom prst="rect">
            <a:avLst/>
          </a:prstGeom>
          <a:noFill/>
        </p:spPr>
        <p:txBody>
          <a:bodyPr wrap="square" rtlCol="0">
            <a:spAutoFit/>
          </a:bodyPr>
          <a:lstStyle/>
          <a:p>
            <a:pPr>
              <a:lnSpc>
                <a:spcPct val="120000"/>
              </a:lnSpc>
            </a:pPr>
            <a:r>
              <a:rPr lang="en-US" sz="1200" dirty="0" smtClean="0"/>
              <a:t>	</a:t>
            </a:r>
            <a:r>
              <a:rPr lang="en-US" sz="1400" dirty="0" smtClean="0">
                <a:latin typeface="Arial"/>
                <a:cs typeface="Arial"/>
              </a:rPr>
              <a:t>Blue is a crayon from the town of </a:t>
            </a:r>
            <a:r>
              <a:rPr lang="en-US" sz="1400" dirty="0" err="1" smtClean="0">
                <a:latin typeface="Arial"/>
                <a:cs typeface="Arial"/>
              </a:rPr>
              <a:t>Colorland</a:t>
            </a:r>
            <a:r>
              <a:rPr lang="en-US" sz="1400" dirty="0" smtClean="0">
                <a:latin typeface="Arial"/>
                <a:cs typeface="Arial"/>
              </a:rPr>
              <a:t>. Today, Blue is so blue. </a:t>
            </a:r>
          </a:p>
          <a:p>
            <a:pPr>
              <a:lnSpc>
                <a:spcPct val="120000"/>
              </a:lnSpc>
            </a:pPr>
            <a:r>
              <a:rPr lang="en-US" sz="1400" dirty="0" smtClean="0">
                <a:latin typeface="Arial"/>
                <a:cs typeface="Arial"/>
              </a:rPr>
              <a:t> 	It started this morning when he called his friend Red to play. Red said, "Sorry Blue, but I am buying a new hat today."</a:t>
            </a:r>
          </a:p>
          <a:p>
            <a:pPr>
              <a:lnSpc>
                <a:spcPct val="120000"/>
              </a:lnSpc>
            </a:pPr>
            <a:r>
              <a:rPr lang="en-US" sz="1400" dirty="0" smtClean="0">
                <a:latin typeface="Arial"/>
                <a:cs typeface="Arial"/>
              </a:rPr>
              <a:t> 	Blue felt blue.</a:t>
            </a:r>
          </a:p>
          <a:p>
            <a:pPr>
              <a:lnSpc>
                <a:spcPct val="120000"/>
              </a:lnSpc>
            </a:pPr>
            <a:r>
              <a:rPr lang="en-US" sz="1400" dirty="0" smtClean="0">
                <a:latin typeface="Arial"/>
                <a:cs typeface="Arial"/>
              </a:rPr>
              <a:t> 	Later he ran into Orange who was picking fruit from the tree. He asked Orange if he wanted to go to the playground with him. Orange said, "Sorry Blue, but I am making orange marmalade today."</a:t>
            </a:r>
          </a:p>
          <a:p>
            <a:pPr>
              <a:lnSpc>
                <a:spcPct val="120000"/>
              </a:lnSpc>
            </a:pPr>
            <a:r>
              <a:rPr lang="en-US" sz="1400" dirty="0" smtClean="0">
                <a:latin typeface="Arial"/>
                <a:cs typeface="Arial"/>
              </a:rPr>
              <a:t> 	Blue was feeling bluer. </a:t>
            </a:r>
          </a:p>
          <a:p>
            <a:pPr>
              <a:lnSpc>
                <a:spcPct val="120000"/>
              </a:lnSpc>
            </a:pPr>
            <a:r>
              <a:rPr lang="en-US" sz="1400" dirty="0" smtClean="0">
                <a:latin typeface="Arial"/>
                <a:cs typeface="Arial"/>
              </a:rPr>
              <a:t> 	He continued his walk and saw Yellow at the store. Blue said, " Hello Yellow. Would you like to walk in the sunshine with me?" </a:t>
            </a:r>
          </a:p>
          <a:p>
            <a:pPr>
              <a:lnSpc>
                <a:spcPct val="120000"/>
              </a:lnSpc>
            </a:pPr>
            <a:r>
              <a:rPr lang="en-US" sz="1400" dirty="0" smtClean="0">
                <a:latin typeface="Arial"/>
                <a:cs typeface="Arial"/>
              </a:rPr>
              <a:t> 	"Sorry Blue, but I am busy buying ingredients to make my favorite lemon meringue pie."</a:t>
            </a:r>
          </a:p>
          <a:p>
            <a:pPr>
              <a:lnSpc>
                <a:spcPct val="120000"/>
              </a:lnSpc>
            </a:pPr>
            <a:r>
              <a:rPr lang="en-US" sz="1400" dirty="0" smtClean="0">
                <a:latin typeface="Arial"/>
                <a:cs typeface="Arial"/>
              </a:rPr>
              <a:t> 	Blue's head hung low. Could he be getting bluer?</a:t>
            </a:r>
          </a:p>
          <a:p>
            <a:pPr>
              <a:lnSpc>
                <a:spcPct val="120000"/>
              </a:lnSpc>
            </a:pPr>
            <a:r>
              <a:rPr lang="en-US" sz="1400" dirty="0" smtClean="0">
                <a:latin typeface="Arial"/>
                <a:cs typeface="Arial"/>
              </a:rPr>
              <a:t> 	Blue continued to walk towards Green's house. Green was taking care of her garden. Blue asked Green if she wanted to walk to the park. "Sorry Blue, but I'm working on my Green Thumb today."</a:t>
            </a:r>
          </a:p>
          <a:p>
            <a:pPr>
              <a:lnSpc>
                <a:spcPct val="120000"/>
              </a:lnSpc>
            </a:pPr>
            <a:r>
              <a:rPr lang="en-US" sz="1400" dirty="0" smtClean="0">
                <a:latin typeface="Arial"/>
                <a:cs typeface="Arial"/>
              </a:rPr>
              <a:t> 	Poor Blue. He felt even more blue.</a:t>
            </a:r>
          </a:p>
          <a:p>
            <a:pPr>
              <a:lnSpc>
                <a:spcPct val="120000"/>
              </a:lnSpc>
            </a:pPr>
            <a:r>
              <a:rPr lang="en-US" sz="1400" dirty="0" smtClean="0">
                <a:latin typeface="Arial"/>
                <a:cs typeface="Arial"/>
              </a:rPr>
              <a:t> 	Lastly, he saw Purple walking towards her bike. Blue called to her, " Would you like to draw with me?" </a:t>
            </a:r>
          </a:p>
          <a:p>
            <a:pPr>
              <a:lnSpc>
                <a:spcPct val="120000"/>
              </a:lnSpc>
            </a:pPr>
            <a:r>
              <a:rPr lang="en-US" sz="1400" dirty="0" smtClean="0">
                <a:latin typeface="Arial"/>
                <a:cs typeface="Arial"/>
              </a:rPr>
              <a:t>	"Sorry Blue, but I am headed to the vineyard to pick some grapes."</a:t>
            </a:r>
          </a:p>
          <a:p>
            <a:pPr>
              <a:lnSpc>
                <a:spcPct val="120000"/>
              </a:lnSpc>
            </a:pPr>
            <a:r>
              <a:rPr lang="en-US" sz="1400" dirty="0" smtClean="0">
                <a:latin typeface="Arial"/>
                <a:cs typeface="Arial"/>
              </a:rPr>
              <a:t> 	Blue felt so blue that he headed home to lay down. Blue opened the door feeling as blue as Blue had ever felt. All of a sudden, he heard his friends yell, "SURPRISE!”</a:t>
            </a:r>
          </a:p>
          <a:p>
            <a:pPr>
              <a:lnSpc>
                <a:spcPct val="120000"/>
              </a:lnSpc>
            </a:pPr>
            <a:r>
              <a:rPr lang="en-US" sz="1400" dirty="0">
                <a:latin typeface="Arial"/>
                <a:cs typeface="Arial"/>
              </a:rPr>
              <a:t>	</a:t>
            </a:r>
            <a:r>
              <a:rPr lang="en-US" sz="1400" dirty="0" smtClean="0">
                <a:latin typeface="Arial"/>
                <a:cs typeface="Arial"/>
              </a:rPr>
              <a:t>Blue was so surprised. He couldn't believe his friends were there. Red had bought a new hat, but it was a party hat for Blue. Orange did make orange marmalade, but it was for the party. Yellow did make a lemon meringue pie, but it was for dessert for Blue. Green did work on her green thumb, but it was flowers for Blue. Purple did pick grapes, but she made grape juice for Blue's party. His friends weren't too busy for him. They were trying to surprise him. </a:t>
            </a:r>
          </a:p>
          <a:p>
            <a:pPr>
              <a:lnSpc>
                <a:spcPct val="120000"/>
              </a:lnSpc>
            </a:pPr>
            <a:r>
              <a:rPr lang="en-US" sz="1400" dirty="0" smtClean="0">
                <a:latin typeface="Arial"/>
                <a:cs typeface="Arial"/>
              </a:rPr>
              <a:t> 	Blue wasn't blue anymore!</a:t>
            </a:r>
          </a:p>
          <a:p>
            <a:pPr>
              <a:lnSpc>
                <a:spcPct val="120000"/>
              </a:lnSpc>
            </a:pPr>
            <a:endParaRPr lang="en-US" sz="1400" dirty="0">
              <a:latin typeface="Arial"/>
              <a:cs typeface="Arial"/>
            </a:endParaRPr>
          </a:p>
          <a:p>
            <a:pPr>
              <a:lnSpc>
                <a:spcPct val="120000"/>
              </a:lnSpc>
            </a:pPr>
            <a:r>
              <a:rPr lang="en-US" sz="1400" dirty="0" err="1" smtClean="0">
                <a:solidFill>
                  <a:srgbClr val="0000FF"/>
                </a:solidFill>
                <a:latin typeface="Arial"/>
                <a:cs typeface="Arial"/>
              </a:rPr>
              <a:t>Paytan</a:t>
            </a:r>
            <a:r>
              <a:rPr lang="en-US" sz="1400" dirty="0" smtClean="0">
                <a:solidFill>
                  <a:srgbClr val="0000FF"/>
                </a:solidFill>
                <a:latin typeface="Arial"/>
                <a:cs typeface="Arial"/>
              </a:rPr>
              <a:t> – Grade Two</a:t>
            </a:r>
          </a:p>
          <a:p>
            <a:pPr>
              <a:lnSpc>
                <a:spcPct val="120000"/>
              </a:lnSpc>
            </a:pPr>
            <a:endParaRPr lang="en-US" sz="1400" dirty="0" smtClean="0">
              <a:latin typeface="Arial"/>
              <a:cs typeface="Arial"/>
            </a:endParaRPr>
          </a:p>
          <a:p>
            <a:endParaRPr lang="en-US" sz="1200" dirty="0">
              <a:latin typeface="Arial"/>
              <a:cs typeface="Arial"/>
            </a:endParaRPr>
          </a:p>
        </p:txBody>
      </p:sp>
      <p:sp>
        <p:nvSpPr>
          <p:cNvPr id="4" name="TextBox 3"/>
          <p:cNvSpPr txBox="1"/>
          <p:nvPr/>
        </p:nvSpPr>
        <p:spPr>
          <a:xfrm>
            <a:off x="522342" y="491590"/>
            <a:ext cx="6780206" cy="400110"/>
          </a:xfrm>
          <a:prstGeom prst="rect">
            <a:avLst/>
          </a:prstGeom>
          <a:noFill/>
        </p:spPr>
        <p:txBody>
          <a:bodyPr wrap="square" rtlCol="0">
            <a:spAutoFit/>
          </a:bodyPr>
          <a:lstStyle/>
          <a:p>
            <a:pPr algn="ctr"/>
            <a:r>
              <a:rPr lang="en-US" sz="2000" dirty="0" smtClean="0">
                <a:solidFill>
                  <a:srgbClr val="0000FF"/>
                </a:solidFill>
                <a:latin typeface="Arial"/>
                <a:cs typeface="Arial"/>
              </a:rPr>
              <a:t>Why Blue Was So Blue</a:t>
            </a:r>
            <a:endParaRPr lang="en-US" sz="2000" dirty="0">
              <a:solidFill>
                <a:srgbClr val="0000FF"/>
              </a:solidFill>
              <a:latin typeface="Arial"/>
              <a:cs typeface="Arial"/>
            </a:endParaRPr>
          </a:p>
        </p:txBody>
      </p:sp>
    </p:spTree>
    <p:extLst>
      <p:ext uri="{BB962C8B-B14F-4D97-AF65-F5344CB8AC3E}">
        <p14:creationId xmlns:p14="http://schemas.microsoft.com/office/powerpoint/2010/main" val="35995741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5291" y="526604"/>
            <a:ext cx="6804399" cy="6855723"/>
          </a:xfrm>
          <a:prstGeom prst="rect">
            <a:avLst/>
          </a:prstGeom>
          <a:noFill/>
        </p:spPr>
        <p:txBody>
          <a:bodyPr wrap="square" rtlCol="0">
            <a:spAutoFit/>
          </a:bodyPr>
          <a:lstStyle/>
          <a:p>
            <a:pPr>
              <a:lnSpc>
                <a:spcPts val="1900"/>
              </a:lnSpc>
            </a:pPr>
            <a:r>
              <a:rPr lang="en-US" sz="1200" dirty="0" smtClean="0">
                <a:latin typeface="Arial"/>
                <a:cs typeface="Arial"/>
              </a:rPr>
              <a:t>	I </a:t>
            </a:r>
            <a:r>
              <a:rPr lang="en-US" sz="1200" dirty="0">
                <a:latin typeface="Arial"/>
                <a:cs typeface="Arial"/>
              </a:rPr>
              <a:t>can’t stop the tears now. They come down, running, pouring, making trails across my face. But I’m silent. There is nothing left to say.</a:t>
            </a:r>
          </a:p>
          <a:p>
            <a:pPr>
              <a:lnSpc>
                <a:spcPts val="1900"/>
              </a:lnSpc>
            </a:pPr>
            <a:r>
              <a:rPr lang="en-US" sz="1200" dirty="0" smtClean="0">
                <a:latin typeface="Arial"/>
                <a:cs typeface="Arial"/>
              </a:rPr>
              <a:t>	My </a:t>
            </a:r>
            <a:r>
              <a:rPr lang="en-US" sz="1200" dirty="0">
                <a:latin typeface="Arial"/>
                <a:cs typeface="Arial"/>
              </a:rPr>
              <a:t>mom grabs my hand, and we share a look. In that look, all I can see is how much she loves me. That makes me cry harder. </a:t>
            </a:r>
          </a:p>
          <a:p>
            <a:pPr indent="0">
              <a:lnSpc>
                <a:spcPts val="1900"/>
              </a:lnSpc>
            </a:pPr>
            <a:r>
              <a:rPr lang="en-US" sz="1200" dirty="0" smtClean="0">
                <a:latin typeface="Arial"/>
                <a:cs typeface="Arial"/>
              </a:rPr>
              <a:t>	I start </a:t>
            </a:r>
            <a:r>
              <a:rPr lang="en-US" sz="1200" dirty="0">
                <a:latin typeface="Arial"/>
                <a:cs typeface="Arial"/>
              </a:rPr>
              <a:t>going through everything in my head, all of the little moments that still bring a smile to my face, and how they are all about to end, but I don’t want it to end. I think of all the little things I used to take for granted, but if I had just more time, I  would appreciate them now. </a:t>
            </a:r>
            <a:endParaRPr lang="en-US" sz="1200" dirty="0" smtClean="0">
              <a:latin typeface="Arial"/>
              <a:cs typeface="Arial"/>
            </a:endParaRPr>
          </a:p>
          <a:p>
            <a:pPr indent="0">
              <a:lnSpc>
                <a:spcPts val="1900"/>
              </a:lnSpc>
            </a:pPr>
            <a:endParaRPr lang="en-US" sz="1200" dirty="0">
              <a:latin typeface="Arial"/>
              <a:cs typeface="Arial"/>
            </a:endParaRPr>
          </a:p>
          <a:p>
            <a:pPr>
              <a:lnSpc>
                <a:spcPts val="1900"/>
              </a:lnSpc>
            </a:pPr>
            <a:r>
              <a:rPr lang="en-US" sz="1200" dirty="0" smtClean="0">
                <a:latin typeface="Arial"/>
                <a:cs typeface="Arial"/>
              </a:rPr>
              <a:t>	We’re </a:t>
            </a:r>
            <a:r>
              <a:rPr lang="en-US" sz="1200" dirty="0">
                <a:latin typeface="Arial"/>
                <a:cs typeface="Arial"/>
              </a:rPr>
              <a:t>almost home now, and I stop crying. There is nothing I can do now. I squeeze my mom’s hand, the most effort I can expend, and in that squeeze I give her all the love I have.</a:t>
            </a:r>
          </a:p>
          <a:p>
            <a:pPr>
              <a:lnSpc>
                <a:spcPts val="1900"/>
              </a:lnSpc>
            </a:pPr>
            <a:r>
              <a:rPr lang="en-US" sz="1200" dirty="0">
                <a:latin typeface="Arial"/>
                <a:cs typeface="Arial"/>
              </a:rPr>
              <a:t>I use every ounce of energy I have left, and look at the blue, blue sky. I think I’d like to fly into it. There are so many things I want to say, to think, so so so many memories I want to relive. But there isn’t enough time. I look at the sky, the engine of the car shutting off, leaving just me, and the blueness. I smile, through the tears. </a:t>
            </a:r>
          </a:p>
          <a:p>
            <a:pPr>
              <a:lnSpc>
                <a:spcPts val="1900"/>
              </a:lnSpc>
            </a:pPr>
            <a:r>
              <a:rPr lang="en-US" sz="1200" i="1" dirty="0" smtClean="0">
                <a:latin typeface="Arial"/>
                <a:cs typeface="Arial"/>
              </a:rPr>
              <a:t>	It </a:t>
            </a:r>
            <a:r>
              <a:rPr lang="en-US" sz="1200" i="1" dirty="0">
                <a:latin typeface="Arial"/>
                <a:cs typeface="Arial"/>
              </a:rPr>
              <a:t>was a great run. </a:t>
            </a:r>
            <a:endParaRPr lang="en-US" sz="1200" dirty="0">
              <a:latin typeface="Arial"/>
              <a:cs typeface="Arial"/>
            </a:endParaRPr>
          </a:p>
          <a:p>
            <a:pPr>
              <a:lnSpc>
                <a:spcPts val="1900"/>
              </a:lnSpc>
            </a:pPr>
            <a:r>
              <a:rPr lang="en-US" sz="1200" dirty="0" smtClean="0">
                <a:latin typeface="Arial"/>
                <a:cs typeface="Arial"/>
              </a:rPr>
              <a:t>	The </a:t>
            </a:r>
            <a:r>
              <a:rPr lang="en-US" sz="1200" dirty="0">
                <a:latin typeface="Arial"/>
                <a:cs typeface="Arial"/>
              </a:rPr>
              <a:t>world begins to go gray around the edges, and the pain begins to subside. I’m not scared anymore. Tears leave my eyes and I almost laugh, just because I’m enjoying my last minute as much as I can. I take one shuddery breath, and the grayness creeps across my eyes, blurring the blue sky. </a:t>
            </a:r>
          </a:p>
          <a:p>
            <a:pPr>
              <a:lnSpc>
                <a:spcPts val="1900"/>
              </a:lnSpc>
            </a:pPr>
            <a:r>
              <a:rPr lang="en-US" sz="1200" dirty="0" smtClean="0">
                <a:latin typeface="Arial"/>
                <a:cs typeface="Arial"/>
              </a:rPr>
              <a:t>	I’m </a:t>
            </a:r>
            <a:r>
              <a:rPr lang="en-US" sz="1200" dirty="0">
                <a:latin typeface="Arial"/>
                <a:cs typeface="Arial"/>
              </a:rPr>
              <a:t>flying. Finally. </a:t>
            </a:r>
          </a:p>
          <a:p>
            <a:pPr>
              <a:lnSpc>
                <a:spcPts val="1900"/>
              </a:lnSpc>
            </a:pPr>
            <a:r>
              <a:rPr lang="en-US" sz="1200" dirty="0" smtClean="0">
                <a:latin typeface="Arial"/>
                <a:cs typeface="Arial"/>
              </a:rPr>
              <a:t>	And </a:t>
            </a:r>
            <a:r>
              <a:rPr lang="en-US" sz="1200" dirty="0">
                <a:latin typeface="Arial"/>
                <a:cs typeface="Arial"/>
              </a:rPr>
              <a:t>the blue fades completely, and all around, the only thing I can see, is white. </a:t>
            </a:r>
            <a:endParaRPr lang="en-US" sz="1200" dirty="0" smtClean="0">
              <a:latin typeface="Arial"/>
              <a:cs typeface="Arial"/>
            </a:endParaRPr>
          </a:p>
          <a:p>
            <a:pPr>
              <a:lnSpc>
                <a:spcPts val="1900"/>
              </a:lnSpc>
            </a:pPr>
            <a:endParaRPr lang="en-US" sz="1200" dirty="0">
              <a:latin typeface="Arial"/>
              <a:cs typeface="Arial"/>
            </a:endParaRPr>
          </a:p>
          <a:p>
            <a:pPr>
              <a:lnSpc>
                <a:spcPts val="1900"/>
              </a:lnSpc>
            </a:pPr>
            <a:endParaRPr lang="en-US" sz="1200" dirty="0" smtClean="0">
              <a:latin typeface="Arial"/>
              <a:cs typeface="Arial"/>
            </a:endParaRPr>
          </a:p>
          <a:p>
            <a:pPr>
              <a:lnSpc>
                <a:spcPts val="1900"/>
              </a:lnSpc>
            </a:pPr>
            <a:endParaRPr lang="en-US" sz="1200" dirty="0">
              <a:latin typeface="Arial"/>
              <a:cs typeface="Arial"/>
            </a:endParaRPr>
          </a:p>
          <a:p>
            <a:pPr>
              <a:lnSpc>
                <a:spcPts val="1900"/>
              </a:lnSpc>
            </a:pPr>
            <a:r>
              <a:rPr lang="en-US" sz="1200" dirty="0" smtClean="0">
                <a:solidFill>
                  <a:srgbClr val="0080FF"/>
                </a:solidFill>
                <a:latin typeface="Arial"/>
                <a:cs typeface="Arial"/>
              </a:rPr>
              <a:t>Grace – </a:t>
            </a:r>
            <a:r>
              <a:rPr lang="en-US" sz="1200" smtClean="0">
                <a:solidFill>
                  <a:srgbClr val="0080FF"/>
                </a:solidFill>
                <a:latin typeface="Arial"/>
                <a:cs typeface="Arial"/>
              </a:rPr>
              <a:t>Grade Eight</a:t>
            </a:r>
            <a:endParaRPr lang="en-US" sz="1200" dirty="0">
              <a:solidFill>
                <a:srgbClr val="0080FF"/>
              </a:solidFill>
              <a:latin typeface="Arial"/>
              <a:cs typeface="Arial"/>
            </a:endParaRPr>
          </a:p>
          <a:p>
            <a:pPr indent="0">
              <a:lnSpc>
                <a:spcPts val="1900"/>
              </a:lnSpc>
            </a:pPr>
            <a:endParaRPr lang="en-US" sz="1200" dirty="0">
              <a:latin typeface="Arial"/>
              <a:cs typeface="Arial"/>
            </a:endParaRPr>
          </a:p>
          <a:p>
            <a:pPr>
              <a:lnSpc>
                <a:spcPts val="1900"/>
              </a:lnSpc>
            </a:pPr>
            <a:endParaRPr lang="en-US" sz="1200" dirty="0">
              <a:latin typeface="Arial"/>
              <a:cs typeface="Arial"/>
            </a:endParaRPr>
          </a:p>
          <a:p>
            <a:endParaRPr lang="en-US" sz="1200" dirty="0">
              <a:latin typeface="Arial"/>
              <a:cs typeface="Arial"/>
            </a:endParaRPr>
          </a:p>
        </p:txBody>
      </p:sp>
    </p:spTree>
    <p:extLst>
      <p:ext uri="{BB962C8B-B14F-4D97-AF65-F5344CB8AC3E}">
        <p14:creationId xmlns:p14="http://schemas.microsoft.com/office/powerpoint/2010/main" val="10467587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7434" y="508013"/>
            <a:ext cx="6826482" cy="400110"/>
          </a:xfrm>
          <a:prstGeom prst="rect">
            <a:avLst/>
          </a:prstGeom>
          <a:noFill/>
        </p:spPr>
        <p:txBody>
          <a:bodyPr wrap="square" rtlCol="0">
            <a:spAutoFit/>
          </a:bodyPr>
          <a:lstStyle/>
          <a:p>
            <a:pPr algn="ctr"/>
            <a:r>
              <a:rPr lang="en-US" sz="2000" dirty="0" smtClean="0">
                <a:solidFill>
                  <a:srgbClr val="FF6600"/>
                </a:solidFill>
                <a:latin typeface="Arial"/>
                <a:cs typeface="Arial"/>
              </a:rPr>
              <a:t>Marcia/Martin/Holly</a:t>
            </a:r>
            <a:endParaRPr lang="en-US" sz="2000" dirty="0">
              <a:solidFill>
                <a:srgbClr val="FF6600"/>
              </a:solidFill>
              <a:latin typeface="Arial"/>
              <a:cs typeface="Arial"/>
            </a:endParaRPr>
          </a:p>
        </p:txBody>
      </p:sp>
      <p:sp>
        <p:nvSpPr>
          <p:cNvPr id="3" name="TextBox 2"/>
          <p:cNvSpPr txBox="1"/>
          <p:nvPr/>
        </p:nvSpPr>
        <p:spPr>
          <a:xfrm>
            <a:off x="582102" y="1111284"/>
            <a:ext cx="6741813" cy="8746494"/>
          </a:xfrm>
          <a:prstGeom prst="rect">
            <a:avLst/>
          </a:prstGeom>
          <a:noFill/>
        </p:spPr>
        <p:txBody>
          <a:bodyPr wrap="square" rtlCol="0">
            <a:spAutoFit/>
          </a:bodyPr>
          <a:lstStyle/>
          <a:p>
            <a:pPr>
              <a:lnSpc>
                <a:spcPct val="120000"/>
              </a:lnSpc>
            </a:pPr>
            <a:r>
              <a:rPr lang="en-US" sz="1400" dirty="0" smtClean="0">
                <a:latin typeface="Arial"/>
                <a:cs typeface="Arial"/>
              </a:rPr>
              <a:t>	</a:t>
            </a:r>
            <a:r>
              <a:rPr lang="en-US" sz="1300" dirty="0" smtClean="0">
                <a:latin typeface="Arial"/>
                <a:cs typeface="Arial"/>
              </a:rPr>
              <a:t>I </a:t>
            </a:r>
            <a:r>
              <a:rPr lang="en-US" sz="1300" dirty="0">
                <a:latin typeface="Arial"/>
                <a:cs typeface="Arial"/>
              </a:rPr>
              <a:t>recall running into Holly Hopkins roughly six to eight months prior to the date I was set to have my SRS done. I was living as a woman for about a year and half at that point, and I was completely comfortable with being public. My ex-wife always told me I had ‘feminine features’, and I reminded myself of that if ever I felt someone staring with that look of “is she, isn’t she?”. But, I had yet to run into anyone from my past. </a:t>
            </a:r>
          </a:p>
          <a:p>
            <a:pPr>
              <a:lnSpc>
                <a:spcPct val="120000"/>
              </a:lnSpc>
            </a:pPr>
            <a:r>
              <a:rPr lang="en-US" sz="1300" dirty="0" smtClean="0">
                <a:latin typeface="Arial"/>
                <a:cs typeface="Arial"/>
              </a:rPr>
              <a:t>	I </a:t>
            </a:r>
            <a:r>
              <a:rPr lang="en-US" sz="1300" dirty="0">
                <a:latin typeface="Arial"/>
                <a:cs typeface="Arial"/>
              </a:rPr>
              <a:t>was grocery shopping. I typically just eat out or order in but my daughter, </a:t>
            </a:r>
            <a:r>
              <a:rPr lang="en-US" sz="1300" dirty="0" err="1">
                <a:latin typeface="Arial"/>
                <a:cs typeface="Arial"/>
              </a:rPr>
              <a:t>Elissa</a:t>
            </a:r>
            <a:r>
              <a:rPr lang="en-US" sz="1300" dirty="0">
                <a:latin typeface="Arial"/>
                <a:cs typeface="Arial"/>
              </a:rPr>
              <a:t>, was staying for the weekend and I felt it best I at least get some cereal on the shelves. It was somewhere between the produce aisle and canned goods that our carts met. </a:t>
            </a:r>
          </a:p>
          <a:p>
            <a:pPr>
              <a:lnSpc>
                <a:spcPct val="120000"/>
              </a:lnSpc>
            </a:pPr>
            <a:r>
              <a:rPr lang="en-US" sz="1300" dirty="0" smtClean="0">
                <a:latin typeface="Arial"/>
                <a:cs typeface="Arial"/>
              </a:rPr>
              <a:t>	“</a:t>
            </a:r>
            <a:r>
              <a:rPr lang="en-US" sz="1300" dirty="0">
                <a:latin typeface="Arial"/>
                <a:cs typeface="Arial"/>
              </a:rPr>
              <a:t>Holly!” I shouted foolishly as I looked up, forgetting, of course, that I wasn’t exactly the person I once was. </a:t>
            </a:r>
          </a:p>
          <a:p>
            <a:pPr>
              <a:lnSpc>
                <a:spcPct val="120000"/>
              </a:lnSpc>
            </a:pPr>
            <a:r>
              <a:rPr lang="en-US" sz="1300" dirty="0" smtClean="0">
                <a:latin typeface="Arial"/>
                <a:cs typeface="Arial"/>
              </a:rPr>
              <a:t>	“</a:t>
            </a:r>
            <a:r>
              <a:rPr lang="en-US" sz="1300" dirty="0">
                <a:latin typeface="Arial"/>
                <a:cs typeface="Arial"/>
              </a:rPr>
              <a:t>I’m sorry?” she said “Do I know you?” </a:t>
            </a:r>
          </a:p>
          <a:p>
            <a:pPr>
              <a:lnSpc>
                <a:spcPct val="120000"/>
              </a:lnSpc>
            </a:pPr>
            <a:r>
              <a:rPr lang="en-US" sz="1300" dirty="0" smtClean="0">
                <a:latin typeface="Arial"/>
                <a:cs typeface="Arial"/>
              </a:rPr>
              <a:t>	“</a:t>
            </a:r>
            <a:r>
              <a:rPr lang="en-US" sz="1300" dirty="0">
                <a:latin typeface="Arial"/>
                <a:cs typeface="Arial"/>
              </a:rPr>
              <a:t>No,” I responded “I just...know of you, I mean I’ve seen your face, I mean...” </a:t>
            </a:r>
          </a:p>
          <a:p>
            <a:pPr>
              <a:lnSpc>
                <a:spcPct val="120000"/>
              </a:lnSpc>
            </a:pPr>
            <a:r>
              <a:rPr lang="en-US" sz="1300" dirty="0" smtClean="0">
                <a:latin typeface="Arial"/>
                <a:cs typeface="Arial"/>
              </a:rPr>
              <a:t>	“</a:t>
            </a:r>
            <a:r>
              <a:rPr lang="en-US" sz="1300" dirty="0">
                <a:latin typeface="Arial"/>
                <a:cs typeface="Arial"/>
              </a:rPr>
              <a:t>Hey, wait a second, are you related to Martin Richardson?” </a:t>
            </a:r>
          </a:p>
          <a:p>
            <a:pPr>
              <a:lnSpc>
                <a:spcPct val="120000"/>
              </a:lnSpc>
            </a:pPr>
            <a:r>
              <a:rPr lang="en-US" sz="1300" dirty="0" smtClean="0">
                <a:latin typeface="Arial"/>
                <a:cs typeface="Arial"/>
              </a:rPr>
              <a:t>	“</a:t>
            </a:r>
            <a:r>
              <a:rPr lang="en-US" sz="1300" dirty="0">
                <a:latin typeface="Arial"/>
                <a:cs typeface="Arial"/>
              </a:rPr>
              <a:t>Yes.” For ’s sake, I was Martin Richardson</a:t>
            </a:r>
            <a:r>
              <a:rPr lang="en-US" sz="1300" dirty="0" smtClean="0">
                <a:latin typeface="Arial"/>
                <a:cs typeface="Arial"/>
              </a:rPr>
              <a:t>.</a:t>
            </a:r>
            <a:endParaRPr lang="en-US" sz="1300" dirty="0">
              <a:latin typeface="Arial"/>
              <a:cs typeface="Arial"/>
            </a:endParaRPr>
          </a:p>
          <a:p>
            <a:pPr>
              <a:lnSpc>
                <a:spcPct val="120000"/>
              </a:lnSpc>
            </a:pPr>
            <a:r>
              <a:rPr lang="en-US" sz="1300" dirty="0" smtClean="0">
                <a:latin typeface="Arial"/>
                <a:cs typeface="Arial"/>
              </a:rPr>
              <a:t>	“</a:t>
            </a:r>
            <a:r>
              <a:rPr lang="en-US" sz="1300" dirty="0">
                <a:latin typeface="Arial"/>
                <a:cs typeface="Arial"/>
              </a:rPr>
              <a:t>Sister?</a:t>
            </a:r>
            <a:r>
              <a:rPr lang="en-US" sz="1300" dirty="0" smtClean="0">
                <a:latin typeface="Arial"/>
                <a:cs typeface="Arial"/>
              </a:rPr>
              <a:t>”</a:t>
            </a:r>
            <a:endParaRPr lang="en-US" sz="1300" dirty="0">
              <a:latin typeface="Arial"/>
              <a:cs typeface="Arial"/>
            </a:endParaRPr>
          </a:p>
          <a:p>
            <a:pPr>
              <a:lnSpc>
                <a:spcPct val="120000"/>
              </a:lnSpc>
            </a:pPr>
            <a:r>
              <a:rPr lang="en-US" sz="1300" dirty="0" smtClean="0">
                <a:latin typeface="Arial"/>
                <a:cs typeface="Arial"/>
              </a:rPr>
              <a:t>	“</a:t>
            </a:r>
            <a:r>
              <a:rPr lang="en-US" sz="1300" dirty="0" err="1">
                <a:latin typeface="Arial"/>
                <a:cs typeface="Arial"/>
              </a:rPr>
              <a:t>Mhm</a:t>
            </a:r>
            <a:r>
              <a:rPr lang="en-US" sz="1300" dirty="0">
                <a:latin typeface="Arial"/>
                <a:cs typeface="Arial"/>
              </a:rPr>
              <a:t>.” I added simply, with this sort of half smile, half frown </a:t>
            </a:r>
            <a:r>
              <a:rPr lang="en-US" sz="1300" dirty="0" smtClean="0">
                <a:latin typeface="Arial"/>
                <a:cs typeface="Arial"/>
              </a:rPr>
              <a:t>that </a:t>
            </a:r>
            <a:r>
              <a:rPr lang="en-US" sz="1300" dirty="0">
                <a:latin typeface="Arial"/>
                <a:cs typeface="Arial"/>
              </a:rPr>
              <a:t>was surely noticeable</a:t>
            </a:r>
            <a:r>
              <a:rPr lang="en-US" sz="1300" dirty="0" smtClean="0">
                <a:latin typeface="Arial"/>
                <a:cs typeface="Arial"/>
              </a:rPr>
              <a:t>.</a:t>
            </a:r>
            <a:endParaRPr lang="en-US" sz="1300" dirty="0">
              <a:latin typeface="Arial"/>
              <a:cs typeface="Arial"/>
            </a:endParaRPr>
          </a:p>
          <a:p>
            <a:pPr>
              <a:lnSpc>
                <a:spcPct val="120000"/>
              </a:lnSpc>
            </a:pPr>
            <a:r>
              <a:rPr lang="en-US" sz="1300" dirty="0" smtClean="0">
                <a:latin typeface="Arial"/>
                <a:cs typeface="Arial"/>
              </a:rPr>
              <a:t>	“</a:t>
            </a:r>
            <a:r>
              <a:rPr lang="en-US" sz="1300" dirty="0">
                <a:latin typeface="Arial"/>
                <a:cs typeface="Arial"/>
              </a:rPr>
              <a:t>It’s strange, he never mentioned he had a sister; in fact I was </a:t>
            </a:r>
            <a:r>
              <a:rPr lang="en-US" sz="1300" dirty="0" smtClean="0">
                <a:latin typeface="Arial"/>
                <a:cs typeface="Arial"/>
              </a:rPr>
              <a:t>around </a:t>
            </a:r>
            <a:r>
              <a:rPr lang="en-US" sz="1300" dirty="0">
                <a:latin typeface="Arial"/>
                <a:cs typeface="Arial"/>
              </a:rPr>
              <a:t>the house quite often, and you never seemed to be,” she paused “present.” </a:t>
            </a:r>
          </a:p>
          <a:p>
            <a:pPr>
              <a:lnSpc>
                <a:spcPct val="120000"/>
              </a:lnSpc>
            </a:pPr>
            <a:r>
              <a:rPr lang="en-US" sz="1300" dirty="0" smtClean="0">
                <a:latin typeface="Arial"/>
                <a:cs typeface="Arial"/>
              </a:rPr>
              <a:t>	“</a:t>
            </a:r>
            <a:r>
              <a:rPr lang="en-US" sz="1300" dirty="0">
                <a:latin typeface="Arial"/>
                <a:cs typeface="Arial"/>
              </a:rPr>
              <a:t>Well I rarely was, I was always adventurous.” </a:t>
            </a:r>
          </a:p>
          <a:p>
            <a:pPr>
              <a:lnSpc>
                <a:spcPct val="120000"/>
              </a:lnSpc>
            </a:pPr>
            <a:r>
              <a:rPr lang="en-US" sz="1300" dirty="0" smtClean="0">
                <a:latin typeface="Arial"/>
                <a:cs typeface="Arial"/>
              </a:rPr>
              <a:t>	“</a:t>
            </a:r>
            <a:r>
              <a:rPr lang="en-US" sz="1300" dirty="0">
                <a:latin typeface="Arial"/>
                <a:cs typeface="Arial"/>
              </a:rPr>
              <a:t>I guess so!” She laughed. “How is he, Martin, I mean?” </a:t>
            </a:r>
          </a:p>
          <a:p>
            <a:pPr>
              <a:lnSpc>
                <a:spcPct val="120000"/>
              </a:lnSpc>
            </a:pPr>
            <a:r>
              <a:rPr lang="en-US" sz="1300" dirty="0" smtClean="0">
                <a:latin typeface="Arial"/>
                <a:cs typeface="Arial"/>
              </a:rPr>
              <a:t>	“</a:t>
            </a:r>
            <a:r>
              <a:rPr lang="en-US" sz="1300" dirty="0">
                <a:latin typeface="Arial"/>
                <a:cs typeface="Arial"/>
              </a:rPr>
              <a:t>Oh he’s good, yes, very good. Daughter.” My sentences came out so short and fast I’m surprised she could understand anything I was saying. </a:t>
            </a:r>
          </a:p>
          <a:p>
            <a:pPr>
              <a:lnSpc>
                <a:spcPct val="120000"/>
              </a:lnSpc>
            </a:pPr>
            <a:r>
              <a:rPr lang="en-US" sz="1300" dirty="0" smtClean="0">
                <a:latin typeface="Arial"/>
                <a:cs typeface="Arial"/>
              </a:rPr>
              <a:t>	“</a:t>
            </a:r>
            <a:r>
              <a:rPr lang="en-US" sz="1300" dirty="0">
                <a:latin typeface="Arial"/>
                <a:cs typeface="Arial"/>
              </a:rPr>
              <a:t>Oh, a family? Funny, I never really saw Martin as the type to settle down too young.” </a:t>
            </a:r>
          </a:p>
          <a:p>
            <a:pPr>
              <a:lnSpc>
                <a:spcPct val="120000"/>
              </a:lnSpc>
            </a:pPr>
            <a:r>
              <a:rPr lang="en-US" sz="1300" dirty="0" smtClean="0">
                <a:latin typeface="Arial"/>
                <a:cs typeface="Arial"/>
              </a:rPr>
              <a:t>	“</a:t>
            </a:r>
            <a:r>
              <a:rPr lang="en-US" sz="1300" dirty="0">
                <a:latin typeface="Arial"/>
                <a:cs typeface="Arial"/>
              </a:rPr>
              <a:t>Me either.” </a:t>
            </a:r>
          </a:p>
          <a:p>
            <a:pPr>
              <a:lnSpc>
                <a:spcPct val="120000"/>
              </a:lnSpc>
            </a:pPr>
            <a:r>
              <a:rPr lang="en-US" sz="1300" dirty="0" smtClean="0">
                <a:latin typeface="Arial"/>
                <a:cs typeface="Arial"/>
              </a:rPr>
              <a:t>	She </a:t>
            </a:r>
            <a:r>
              <a:rPr lang="en-US" sz="1300" dirty="0">
                <a:latin typeface="Arial"/>
                <a:cs typeface="Arial"/>
              </a:rPr>
              <a:t>looked beautiful. She always looked beautiful. She stood before me in a casual blue dress with a red cardigan draped over it, the sleeves not on, just hanging beside her. I remember thinking she looked just as she used to, not a day older, and just as innocent. </a:t>
            </a:r>
            <a:endParaRPr lang="en-US" sz="1300" dirty="0" smtClean="0">
              <a:latin typeface="Arial"/>
              <a:cs typeface="Arial"/>
            </a:endParaRPr>
          </a:p>
          <a:p>
            <a:pPr>
              <a:lnSpc>
                <a:spcPct val="120000"/>
              </a:lnSpc>
            </a:pPr>
            <a:r>
              <a:rPr lang="en-US" sz="1300" dirty="0">
                <a:latin typeface="Arial"/>
                <a:cs typeface="Arial"/>
              </a:rPr>
              <a:t>	</a:t>
            </a:r>
            <a:r>
              <a:rPr lang="en-US" sz="1300" dirty="0" smtClean="0">
                <a:latin typeface="Arial"/>
                <a:cs typeface="Arial"/>
              </a:rPr>
              <a:t>“</a:t>
            </a:r>
            <a:r>
              <a:rPr lang="en-US" sz="1300" dirty="0">
                <a:latin typeface="Arial"/>
                <a:cs typeface="Arial"/>
              </a:rPr>
              <a:t>That’s good for him.” she stared at me for a second until: “Well, it’s </a:t>
            </a:r>
            <a:r>
              <a:rPr lang="en-US" sz="1300" dirty="0" smtClean="0">
                <a:latin typeface="Arial"/>
                <a:cs typeface="Arial"/>
              </a:rPr>
              <a:t>always </a:t>
            </a:r>
            <a:r>
              <a:rPr lang="en-US" sz="1300" dirty="0">
                <a:latin typeface="Arial"/>
                <a:cs typeface="Arial"/>
              </a:rPr>
              <a:t>nice to run into a Richardson, I’m sorry but I didn’t catch your name.” </a:t>
            </a:r>
          </a:p>
          <a:p>
            <a:pPr>
              <a:lnSpc>
                <a:spcPct val="120000"/>
              </a:lnSpc>
            </a:pPr>
            <a:r>
              <a:rPr lang="en-US" sz="1300" dirty="0">
                <a:latin typeface="Arial"/>
                <a:cs typeface="Arial"/>
              </a:rPr>
              <a:t>	“Marcia.” I mumbled. 	“Oh, that’s lovely. Well, give Martin my best.” 	“I will.” 	And then she just wheeled away, pushing with her a light load of </a:t>
            </a:r>
          </a:p>
          <a:p>
            <a:pPr>
              <a:lnSpc>
                <a:spcPct val="120000"/>
              </a:lnSpc>
            </a:pPr>
            <a:r>
              <a:rPr lang="en-US" sz="1300" dirty="0">
                <a:latin typeface="Arial"/>
                <a:cs typeface="Arial"/>
              </a:rPr>
              <a:t>toilet paper and boxed wine. 	I stood there for a minute or two, thinking about life and time and chance. 	</a:t>
            </a:r>
          </a:p>
        </p:txBody>
      </p:sp>
    </p:spTree>
    <p:extLst>
      <p:ext uri="{BB962C8B-B14F-4D97-AF65-F5344CB8AC3E}">
        <p14:creationId xmlns:p14="http://schemas.microsoft.com/office/powerpoint/2010/main" val="7796249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8017" y="518597"/>
            <a:ext cx="6794732" cy="9226624"/>
          </a:xfrm>
          <a:prstGeom prst="rect">
            <a:avLst/>
          </a:prstGeom>
          <a:noFill/>
        </p:spPr>
        <p:txBody>
          <a:bodyPr wrap="square" rtlCol="0">
            <a:spAutoFit/>
          </a:bodyPr>
          <a:lstStyle/>
          <a:p>
            <a:pPr>
              <a:lnSpc>
                <a:spcPct val="120000"/>
              </a:lnSpc>
            </a:pPr>
            <a:r>
              <a:rPr lang="en-US" sz="1400" dirty="0" smtClean="0">
                <a:latin typeface="Arial"/>
                <a:cs typeface="Arial"/>
              </a:rPr>
              <a:t>	</a:t>
            </a:r>
            <a:r>
              <a:rPr lang="en-US" sz="1300" dirty="0">
                <a:latin typeface="Arial"/>
                <a:cs typeface="Arial"/>
              </a:rPr>
              <a:t>I was in love with Holly Hopkins for the better part of my high school career. I spent many nights sitting at my father’s office desk swinging my feet as we talked over the phone for hours and hours. She was a quiet, bookworm-y sort of girl when we started dating ninth grade year. I wasn’t much of a people person myself, and dedicated most of my free time to writing bad love songs on an old six-string guitar my grandfather gave me and doodling on the corners of my homework. Our first date was to the city library. We stopped dating Junior year. Like most high school boys I was anxious to shut my friends up and lose my virginity, and she just wasn't ready. We stayed friends through to our senior year, but I hadn’t seen her since graduation. </a:t>
            </a:r>
          </a:p>
          <a:p>
            <a:pPr>
              <a:lnSpc>
                <a:spcPct val="120000"/>
              </a:lnSpc>
            </a:pPr>
            <a:r>
              <a:rPr lang="en-US" sz="1300" dirty="0" smtClean="0">
                <a:latin typeface="Arial"/>
                <a:cs typeface="Arial"/>
              </a:rPr>
              <a:t>	Suddenly</a:t>
            </a:r>
            <a:r>
              <a:rPr lang="en-US" sz="1300" dirty="0">
                <a:latin typeface="Arial"/>
                <a:cs typeface="Arial"/>
              </a:rPr>
              <a:t>, the romantic in me began to holler. I raced down all the aisles, hoping to run into her again: no luck. I dragged my feet at the front of the aisles, ready to just cut my losses, grab a box Frosted Flakes and head home. Then I saw her, checkout counter 15. I approached her hurriedly as she gathered her few groceries. I carried nothing with me, having left my cart alone on aisle eight. </a:t>
            </a:r>
          </a:p>
          <a:p>
            <a:pPr>
              <a:lnSpc>
                <a:spcPct val="120000"/>
              </a:lnSpc>
            </a:pPr>
            <a:r>
              <a:rPr lang="en-US" sz="1300" dirty="0" smtClean="0">
                <a:latin typeface="Arial"/>
                <a:cs typeface="Arial"/>
              </a:rPr>
              <a:t>	“</a:t>
            </a:r>
            <a:r>
              <a:rPr lang="en-US" sz="1300" dirty="0">
                <a:latin typeface="Arial"/>
                <a:cs typeface="Arial"/>
              </a:rPr>
              <a:t>Holly.” I said.</a:t>
            </a:r>
          </a:p>
          <a:p>
            <a:pPr>
              <a:lnSpc>
                <a:spcPct val="120000"/>
              </a:lnSpc>
            </a:pPr>
            <a:r>
              <a:rPr lang="en-US" sz="1300" dirty="0" smtClean="0">
                <a:latin typeface="Arial"/>
                <a:cs typeface="Arial"/>
              </a:rPr>
              <a:t>	“</a:t>
            </a:r>
            <a:r>
              <a:rPr lang="en-US" sz="1300" dirty="0">
                <a:latin typeface="Arial"/>
                <a:cs typeface="Arial"/>
              </a:rPr>
              <a:t>Yes?” she turned, ponytail swinging into her face.</a:t>
            </a:r>
            <a:r>
              <a:rPr lang="en-US" sz="1300" dirty="0" smtClean="0">
                <a:latin typeface="Arial"/>
                <a:cs typeface="Arial"/>
              </a:rPr>
              <a:t> 	“</a:t>
            </a:r>
            <a:r>
              <a:rPr lang="en-US" sz="1300" dirty="0">
                <a:latin typeface="Arial"/>
                <a:cs typeface="Arial"/>
              </a:rPr>
              <a:t>I am Martin, well, I mean I am Marcia, too, but..”</a:t>
            </a:r>
            <a:r>
              <a:rPr lang="en-US" sz="1300" dirty="0" smtClean="0">
                <a:latin typeface="Arial"/>
                <a:cs typeface="Arial"/>
              </a:rPr>
              <a:t> 	“</a:t>
            </a:r>
            <a:r>
              <a:rPr lang="en-US" sz="1300" dirty="0">
                <a:latin typeface="Arial"/>
                <a:cs typeface="Arial"/>
              </a:rPr>
              <a:t>I’m sorry?”</a:t>
            </a:r>
            <a:r>
              <a:rPr lang="en-US" sz="1300" dirty="0" smtClean="0">
                <a:latin typeface="Arial"/>
                <a:cs typeface="Arial"/>
              </a:rPr>
              <a:t> 	“</a:t>
            </a:r>
            <a:r>
              <a:rPr lang="en-US" sz="1300" dirty="0">
                <a:latin typeface="Arial"/>
                <a:cs typeface="Arial"/>
              </a:rPr>
              <a:t>I’m Marcia but I’m Martin...”</a:t>
            </a:r>
            <a:r>
              <a:rPr lang="en-US" sz="1300" dirty="0" smtClean="0">
                <a:latin typeface="Arial"/>
                <a:cs typeface="Arial"/>
              </a:rPr>
              <a:t> 	“</a:t>
            </a:r>
            <a:r>
              <a:rPr lang="en-US" sz="1300" dirty="0">
                <a:latin typeface="Arial"/>
                <a:cs typeface="Arial"/>
              </a:rPr>
              <a:t>Pardon?”</a:t>
            </a:r>
            <a:r>
              <a:rPr lang="en-US" sz="1300" dirty="0" smtClean="0">
                <a:latin typeface="Arial"/>
                <a:cs typeface="Arial"/>
              </a:rPr>
              <a:t> 	“</a:t>
            </a:r>
            <a:r>
              <a:rPr lang="en-US" sz="1300" dirty="0">
                <a:latin typeface="Arial"/>
                <a:cs typeface="Arial"/>
              </a:rPr>
              <a:t>...Marcia...</a:t>
            </a:r>
            <a:r>
              <a:rPr lang="en-US" sz="1300" dirty="0" smtClean="0">
                <a:latin typeface="Arial"/>
                <a:cs typeface="Arial"/>
              </a:rPr>
              <a:t>”</a:t>
            </a:r>
            <a:endParaRPr lang="en-US" sz="1300" dirty="0">
              <a:latin typeface="Arial"/>
              <a:cs typeface="Arial"/>
            </a:endParaRPr>
          </a:p>
          <a:p>
            <a:pPr>
              <a:lnSpc>
                <a:spcPct val="120000"/>
              </a:lnSpc>
            </a:pPr>
            <a:r>
              <a:rPr lang="en-US" sz="1300" dirty="0" smtClean="0">
                <a:latin typeface="Arial"/>
                <a:cs typeface="Arial"/>
              </a:rPr>
              <a:t>	“</a:t>
            </a:r>
            <a:r>
              <a:rPr lang="en-US" sz="1300" dirty="0">
                <a:latin typeface="Arial"/>
                <a:cs typeface="Arial"/>
              </a:rPr>
              <a:t>Yes?</a:t>
            </a:r>
            <a:r>
              <a:rPr lang="en-US" sz="1300" dirty="0" smtClean="0">
                <a:latin typeface="Arial"/>
                <a:cs typeface="Arial"/>
              </a:rPr>
              <a:t>”</a:t>
            </a:r>
          </a:p>
          <a:p>
            <a:pPr>
              <a:lnSpc>
                <a:spcPct val="120000"/>
              </a:lnSpc>
            </a:pPr>
            <a:r>
              <a:rPr lang="en-US" sz="1300" dirty="0" smtClean="0">
                <a:latin typeface="Arial"/>
                <a:cs typeface="Arial"/>
              </a:rPr>
              <a:t>	“</a:t>
            </a:r>
            <a:r>
              <a:rPr lang="en-US" sz="1300" dirty="0">
                <a:latin typeface="Arial"/>
                <a:cs typeface="Arial"/>
              </a:rPr>
              <a:t>When your parents would fight you would put on an old </a:t>
            </a:r>
            <a:r>
              <a:rPr lang="en-US" sz="1300" dirty="0" err="1">
                <a:latin typeface="Arial"/>
                <a:cs typeface="Arial"/>
              </a:rPr>
              <a:t>Nico</a:t>
            </a:r>
            <a:r>
              <a:rPr lang="en-US" sz="1300" dirty="0">
                <a:latin typeface="Arial"/>
                <a:cs typeface="Arial"/>
              </a:rPr>
              <a:t> </a:t>
            </a:r>
            <a:r>
              <a:rPr lang="en-US" sz="1300" dirty="0" smtClean="0">
                <a:latin typeface="Arial"/>
                <a:cs typeface="Arial"/>
              </a:rPr>
              <a:t>record </a:t>
            </a:r>
            <a:r>
              <a:rPr lang="en-US" sz="1300" dirty="0">
                <a:latin typeface="Arial"/>
                <a:cs typeface="Arial"/>
              </a:rPr>
              <a:t>you found in your Aunt’s basement when you were twelve and you never liked it that much you just found it comforting and your favorite color is blue and you never wear socks because you say they constrain your feet and you want to have a big red brick house with a white picket fence and a dog and a husband and two kids by the time you are thirty-five, and you never wear white after Labor Day and you love the beach and you hate the snow and you’re favorite book is Pride and Prejudice and I always reminded you of a cuter Corey Feldman the way he looked in the Goonies, not the Lost Boys and when we were 16 you told me you loved me and when we were 17 you told me you hated me and my legal name is Martin Richardson but a lot of people call me Marcia.” </a:t>
            </a:r>
          </a:p>
          <a:p>
            <a:pPr>
              <a:lnSpc>
                <a:spcPct val="120000"/>
              </a:lnSpc>
            </a:pPr>
            <a:r>
              <a:rPr lang="en-US" sz="1300" dirty="0" smtClean="0">
                <a:latin typeface="Arial"/>
                <a:cs typeface="Arial"/>
              </a:rPr>
              <a:t>	She </a:t>
            </a:r>
            <a:r>
              <a:rPr lang="en-US" sz="1300" dirty="0">
                <a:latin typeface="Arial"/>
                <a:cs typeface="Arial"/>
              </a:rPr>
              <a:t>dropped her packet of moist </a:t>
            </a:r>
            <a:r>
              <a:rPr lang="en-US" sz="1300" dirty="0" err="1">
                <a:latin typeface="Arial"/>
                <a:cs typeface="Arial"/>
              </a:rPr>
              <a:t>towelettes</a:t>
            </a:r>
            <a:r>
              <a:rPr lang="en-US" sz="1300" dirty="0">
                <a:latin typeface="Arial"/>
                <a:cs typeface="Arial"/>
              </a:rPr>
              <a:t> and placed her hand over her mouth. I shut my eyes to try and erase what just happened from my mind but found it impossible to do. I took a few seconds to myself, and opened them to see her staring, taking a hard, deep look at me up and down. </a:t>
            </a:r>
          </a:p>
          <a:p>
            <a:pPr>
              <a:lnSpc>
                <a:spcPct val="120000"/>
              </a:lnSpc>
            </a:pPr>
            <a:r>
              <a:rPr lang="en-US" sz="1300" dirty="0" smtClean="0">
                <a:latin typeface="Arial"/>
                <a:cs typeface="Arial"/>
              </a:rPr>
              <a:t>	Then </a:t>
            </a:r>
            <a:r>
              <a:rPr lang="en-US" sz="1300" dirty="0">
                <a:latin typeface="Arial"/>
                <a:cs typeface="Arial"/>
              </a:rPr>
              <a:t>she slapped me. Then after a second or a two she hugged me, and then she gathered her groceries, put them back in the cart, squeezed through to the other side </a:t>
            </a:r>
            <a:r>
              <a:rPr lang="en-US" sz="1300" dirty="0" smtClean="0">
                <a:latin typeface="Arial"/>
                <a:cs typeface="Arial"/>
              </a:rPr>
              <a:t>of</a:t>
            </a:r>
            <a:endParaRPr lang="en-US" sz="1400" dirty="0">
              <a:latin typeface="Arial"/>
              <a:cs typeface="Arial"/>
            </a:endParaRPr>
          </a:p>
        </p:txBody>
      </p:sp>
    </p:spTree>
    <p:extLst>
      <p:ext uri="{BB962C8B-B14F-4D97-AF65-F5344CB8AC3E}">
        <p14:creationId xmlns:p14="http://schemas.microsoft.com/office/powerpoint/2010/main" val="41940206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8017" y="550348"/>
            <a:ext cx="6762981" cy="3859519"/>
          </a:xfrm>
          <a:prstGeom prst="rect">
            <a:avLst/>
          </a:prstGeom>
          <a:noFill/>
        </p:spPr>
        <p:txBody>
          <a:bodyPr wrap="square" rtlCol="0">
            <a:spAutoFit/>
          </a:bodyPr>
          <a:lstStyle/>
          <a:p>
            <a:pPr>
              <a:lnSpc>
                <a:spcPct val="120000"/>
              </a:lnSpc>
            </a:pPr>
            <a:r>
              <a:rPr lang="en-US" sz="1300" dirty="0">
                <a:latin typeface="Arial"/>
                <a:cs typeface="Arial"/>
              </a:rPr>
              <a:t>the line, and left. Everyone around me was staring now, and for the first time in a long time, I noticed. </a:t>
            </a:r>
          </a:p>
          <a:p>
            <a:pPr>
              <a:lnSpc>
                <a:spcPct val="120000"/>
              </a:lnSpc>
            </a:pPr>
            <a:r>
              <a:rPr lang="en-US" sz="1300" dirty="0" smtClean="0">
                <a:latin typeface="Arial"/>
                <a:cs typeface="Arial"/>
              </a:rPr>
              <a:t>	I </a:t>
            </a:r>
            <a:r>
              <a:rPr lang="en-US" sz="1300" dirty="0">
                <a:latin typeface="Arial"/>
                <a:cs typeface="Arial"/>
              </a:rPr>
              <a:t>sat on a bench at the front of the store for awhile, until I felt all right to drive home. </a:t>
            </a:r>
          </a:p>
          <a:p>
            <a:pPr>
              <a:lnSpc>
                <a:spcPct val="120000"/>
              </a:lnSpc>
            </a:pPr>
            <a:r>
              <a:rPr lang="en-US" sz="1300" dirty="0">
                <a:latin typeface="Arial"/>
                <a:cs typeface="Arial"/>
              </a:rPr>
              <a:t>It’s been about three months since my surgery and somewhere around eight to ten months since I ran into Holly. </a:t>
            </a:r>
          </a:p>
          <a:p>
            <a:pPr>
              <a:lnSpc>
                <a:spcPct val="120000"/>
              </a:lnSpc>
            </a:pPr>
            <a:r>
              <a:rPr lang="en-US" sz="1300" dirty="0" smtClean="0">
                <a:latin typeface="Arial"/>
                <a:cs typeface="Arial"/>
              </a:rPr>
              <a:t>	I </a:t>
            </a:r>
            <a:r>
              <a:rPr lang="en-US" sz="1300" dirty="0">
                <a:latin typeface="Arial"/>
                <a:cs typeface="Arial"/>
              </a:rPr>
              <a:t>haven't been to the grocery store since. My daughter’s gotten used to take out. </a:t>
            </a:r>
            <a:endParaRPr lang="en-US" sz="1300" dirty="0" smtClean="0">
              <a:latin typeface="Arial"/>
              <a:cs typeface="Arial"/>
            </a:endParaRPr>
          </a:p>
          <a:p>
            <a:pPr>
              <a:lnSpc>
                <a:spcPct val="120000"/>
              </a:lnSpc>
            </a:pPr>
            <a:endParaRPr lang="en-US" sz="1300" dirty="0">
              <a:latin typeface="Arial"/>
              <a:cs typeface="Arial"/>
            </a:endParaRPr>
          </a:p>
          <a:p>
            <a:pPr>
              <a:lnSpc>
                <a:spcPct val="120000"/>
              </a:lnSpc>
            </a:pPr>
            <a:endParaRPr lang="en-US" sz="1300" dirty="0" smtClean="0">
              <a:latin typeface="Arial"/>
              <a:cs typeface="Arial"/>
            </a:endParaRPr>
          </a:p>
          <a:p>
            <a:pPr>
              <a:lnSpc>
                <a:spcPct val="120000"/>
              </a:lnSpc>
            </a:pPr>
            <a:r>
              <a:rPr lang="en-US" sz="1300" dirty="0" smtClean="0">
                <a:solidFill>
                  <a:srgbClr val="FF6600"/>
                </a:solidFill>
                <a:latin typeface="Arial"/>
                <a:cs typeface="Arial"/>
              </a:rPr>
              <a:t>Hayden – Grade Twelve</a:t>
            </a:r>
            <a:endParaRPr lang="en-US" sz="1300" dirty="0">
              <a:solidFill>
                <a:srgbClr val="FF6600"/>
              </a:solidFill>
              <a:latin typeface="Arial"/>
              <a:cs typeface="Arial"/>
            </a:endParaRPr>
          </a:p>
          <a:p>
            <a:pPr>
              <a:lnSpc>
                <a:spcPct val="120000"/>
              </a:lnSpc>
            </a:pPr>
            <a:r>
              <a:rPr lang="en-US" dirty="0">
                <a:latin typeface="Arial"/>
                <a:cs typeface="Arial"/>
              </a:rPr>
              <a:t> </a:t>
            </a:r>
          </a:p>
          <a:p>
            <a:pPr>
              <a:lnSpc>
                <a:spcPct val="120000"/>
              </a:lnSpc>
            </a:pPr>
            <a:endParaRPr lang="en-US" dirty="0">
              <a:latin typeface="Arial"/>
              <a:cs typeface="Arial"/>
            </a:endParaRPr>
          </a:p>
          <a:p>
            <a:pPr>
              <a:lnSpc>
                <a:spcPct val="120000"/>
              </a:lnSpc>
            </a:pPr>
            <a:endParaRPr lang="en-US" dirty="0">
              <a:latin typeface="Arial"/>
              <a:cs typeface="Arial"/>
            </a:endParaRPr>
          </a:p>
          <a:p>
            <a:pPr>
              <a:lnSpc>
                <a:spcPct val="120000"/>
              </a:lnSpc>
            </a:pPr>
            <a:endParaRPr lang="en-US" dirty="0">
              <a:latin typeface="Arial"/>
              <a:cs typeface="Arial"/>
            </a:endParaRPr>
          </a:p>
          <a:p>
            <a:endParaRPr lang="en-US" dirty="0"/>
          </a:p>
        </p:txBody>
      </p:sp>
      <p:sp>
        <p:nvSpPr>
          <p:cNvPr id="3" name="TextBox 2"/>
          <p:cNvSpPr txBox="1"/>
          <p:nvPr/>
        </p:nvSpPr>
        <p:spPr>
          <a:xfrm>
            <a:off x="508017" y="3450257"/>
            <a:ext cx="6900569" cy="400110"/>
          </a:xfrm>
          <a:prstGeom prst="rect">
            <a:avLst/>
          </a:prstGeom>
          <a:noFill/>
        </p:spPr>
        <p:txBody>
          <a:bodyPr wrap="square" rtlCol="0">
            <a:spAutoFit/>
          </a:bodyPr>
          <a:lstStyle/>
          <a:p>
            <a:pPr algn="ctr"/>
            <a:r>
              <a:rPr lang="en-US" sz="2000" dirty="0">
                <a:solidFill>
                  <a:srgbClr val="3AADBC"/>
                </a:solidFill>
                <a:latin typeface="Arial"/>
                <a:cs typeface="Arial"/>
              </a:rPr>
              <a:t>A Conversation Between Life and Death</a:t>
            </a:r>
            <a:endParaRPr lang="en-US" sz="2000" dirty="0">
              <a:latin typeface="Arial"/>
              <a:cs typeface="Arial"/>
            </a:endParaRPr>
          </a:p>
        </p:txBody>
      </p:sp>
      <p:sp>
        <p:nvSpPr>
          <p:cNvPr id="4" name="TextBox 3"/>
          <p:cNvSpPr txBox="1"/>
          <p:nvPr/>
        </p:nvSpPr>
        <p:spPr>
          <a:xfrm>
            <a:off x="508017" y="3937104"/>
            <a:ext cx="6762981" cy="5264518"/>
          </a:xfrm>
          <a:prstGeom prst="rect">
            <a:avLst/>
          </a:prstGeom>
          <a:noFill/>
        </p:spPr>
        <p:txBody>
          <a:bodyPr wrap="square" rtlCol="0">
            <a:spAutoFit/>
          </a:bodyPr>
          <a:lstStyle/>
          <a:p>
            <a:pPr>
              <a:lnSpc>
                <a:spcPct val="130000"/>
              </a:lnSpc>
            </a:pPr>
            <a:r>
              <a:rPr lang="en-US" sz="1300" dirty="0" smtClean="0">
                <a:latin typeface="Arial"/>
                <a:cs typeface="Arial"/>
              </a:rPr>
              <a:t>	Life </a:t>
            </a:r>
            <a:r>
              <a:rPr lang="en-US" sz="1300" dirty="0">
                <a:latin typeface="Arial"/>
                <a:cs typeface="Arial"/>
              </a:rPr>
              <a:t>and Death sat close to each other. She, with bright </a:t>
            </a:r>
            <a:r>
              <a:rPr lang="en-US" sz="1300" dirty="0" err="1">
                <a:latin typeface="Arial"/>
                <a:cs typeface="Arial"/>
              </a:rPr>
              <a:t>coloured</a:t>
            </a:r>
            <a:r>
              <a:rPr lang="en-US" sz="1300" dirty="0">
                <a:latin typeface="Arial"/>
                <a:cs typeface="Arial"/>
              </a:rPr>
              <a:t> beauty surrounding her like a mist. He, with a blackened cloud hovering over him covering everything in a dark despair. </a:t>
            </a:r>
          </a:p>
          <a:p>
            <a:pPr>
              <a:lnSpc>
                <a:spcPct val="130000"/>
              </a:lnSpc>
            </a:pPr>
            <a:r>
              <a:rPr lang="en-US" sz="1300" dirty="0" smtClean="0">
                <a:latin typeface="Arial"/>
                <a:cs typeface="Arial"/>
              </a:rPr>
              <a:t>	“</a:t>
            </a:r>
            <a:r>
              <a:rPr lang="en-US" sz="1300" dirty="0">
                <a:latin typeface="Arial"/>
                <a:cs typeface="Arial"/>
              </a:rPr>
              <a:t>Hey Death?” </a:t>
            </a:r>
          </a:p>
          <a:p>
            <a:pPr>
              <a:lnSpc>
                <a:spcPct val="130000"/>
              </a:lnSpc>
            </a:pPr>
            <a:r>
              <a:rPr lang="en-US" sz="1300" dirty="0" smtClean="0">
                <a:latin typeface="Arial"/>
                <a:cs typeface="Arial"/>
              </a:rPr>
              <a:t>	He </a:t>
            </a:r>
            <a:r>
              <a:rPr lang="en-US" sz="1300" dirty="0">
                <a:latin typeface="Arial"/>
                <a:cs typeface="Arial"/>
              </a:rPr>
              <a:t>turned his head toward her slightly, but not meeting her eye. </a:t>
            </a:r>
          </a:p>
          <a:p>
            <a:pPr>
              <a:lnSpc>
                <a:spcPct val="130000"/>
              </a:lnSpc>
            </a:pPr>
            <a:r>
              <a:rPr lang="en-US" sz="1300" dirty="0" smtClean="0">
                <a:latin typeface="Arial"/>
                <a:cs typeface="Arial"/>
              </a:rPr>
              <a:t>	“</a:t>
            </a:r>
            <a:r>
              <a:rPr lang="en-US" sz="1300" dirty="0">
                <a:latin typeface="Arial"/>
                <a:cs typeface="Arial"/>
              </a:rPr>
              <a:t>Yes” He replied slowly. </a:t>
            </a:r>
          </a:p>
          <a:p>
            <a:pPr>
              <a:lnSpc>
                <a:spcPct val="130000"/>
              </a:lnSpc>
            </a:pPr>
            <a:r>
              <a:rPr lang="en-US" sz="1300" dirty="0" smtClean="0">
                <a:latin typeface="Arial"/>
                <a:cs typeface="Arial"/>
              </a:rPr>
              <a:t>	Life </a:t>
            </a:r>
            <a:r>
              <a:rPr lang="en-US" sz="1300" dirty="0">
                <a:latin typeface="Arial"/>
                <a:cs typeface="Arial"/>
              </a:rPr>
              <a:t>sat thinking, stroking one of the many ravens that were being drawn to them. It had a gash in its side, and was growing ever weaker. Death waited patiently, for patience was in the job description. He was used to such long waiting. </a:t>
            </a:r>
          </a:p>
          <a:p>
            <a:pPr>
              <a:lnSpc>
                <a:spcPct val="130000"/>
              </a:lnSpc>
            </a:pPr>
            <a:r>
              <a:rPr lang="en-US" sz="1300" dirty="0" smtClean="0">
                <a:latin typeface="Arial"/>
                <a:cs typeface="Arial"/>
              </a:rPr>
              <a:t>	“</a:t>
            </a:r>
            <a:r>
              <a:rPr lang="en-US" sz="1300" dirty="0">
                <a:latin typeface="Arial"/>
                <a:cs typeface="Arial"/>
              </a:rPr>
              <a:t>Why do creatures love me, but hate you?” Life finally asked. </a:t>
            </a:r>
          </a:p>
          <a:p>
            <a:pPr>
              <a:lnSpc>
                <a:spcPct val="130000"/>
              </a:lnSpc>
            </a:pPr>
            <a:r>
              <a:rPr lang="en-US" sz="1300" dirty="0" smtClean="0">
                <a:latin typeface="Arial"/>
                <a:cs typeface="Arial"/>
              </a:rPr>
              <a:t>	Death </a:t>
            </a:r>
            <a:r>
              <a:rPr lang="en-US" sz="1300" dirty="0">
                <a:latin typeface="Arial"/>
                <a:cs typeface="Arial"/>
              </a:rPr>
              <a:t>had risen silently, a dark shadow. Life stopped touching the raven. Death turned toward where she sat, reached down, and took the now lifeless black bird in his long fingers. </a:t>
            </a:r>
          </a:p>
          <a:p>
            <a:pPr>
              <a:lnSpc>
                <a:spcPct val="130000"/>
              </a:lnSpc>
            </a:pPr>
            <a:r>
              <a:rPr lang="en-US" sz="1300" dirty="0" smtClean="0">
                <a:latin typeface="Arial"/>
                <a:cs typeface="Arial"/>
              </a:rPr>
              <a:t>	Turning </a:t>
            </a:r>
            <a:r>
              <a:rPr lang="en-US" sz="1300" dirty="0">
                <a:latin typeface="Arial"/>
                <a:cs typeface="Arial"/>
              </a:rPr>
              <a:t>away, he glanced back and answered Life, “Because you are a beautiful lie, while I am the painful truth.” </a:t>
            </a:r>
          </a:p>
          <a:p>
            <a:pPr>
              <a:lnSpc>
                <a:spcPct val="130000"/>
              </a:lnSpc>
            </a:pPr>
            <a:r>
              <a:rPr lang="en-US" sz="1300" dirty="0" smtClean="0">
                <a:latin typeface="Arial"/>
                <a:cs typeface="Arial"/>
              </a:rPr>
              <a:t>	Life </a:t>
            </a:r>
            <a:r>
              <a:rPr lang="en-US" sz="1300" dirty="0">
                <a:latin typeface="Arial"/>
                <a:cs typeface="Arial"/>
              </a:rPr>
              <a:t>looked down to her hands, away from his gaze. Death left Life with the circling ravens. The one without a heartbeat was held gently in both of his hands</a:t>
            </a:r>
            <a:r>
              <a:rPr lang="en-US" sz="1300" dirty="0" smtClean="0">
                <a:latin typeface="Arial"/>
                <a:cs typeface="Arial"/>
              </a:rPr>
              <a:t>.</a:t>
            </a:r>
          </a:p>
          <a:p>
            <a:pPr>
              <a:lnSpc>
                <a:spcPct val="130000"/>
              </a:lnSpc>
            </a:pPr>
            <a:endParaRPr lang="en-US" sz="1300" dirty="0">
              <a:latin typeface="Arial"/>
              <a:cs typeface="Arial"/>
            </a:endParaRPr>
          </a:p>
          <a:p>
            <a:pPr>
              <a:lnSpc>
                <a:spcPct val="130000"/>
              </a:lnSpc>
            </a:pPr>
            <a:r>
              <a:rPr lang="en-US" sz="1300" dirty="0" err="1" smtClean="0">
                <a:solidFill>
                  <a:srgbClr val="3AADBC"/>
                </a:solidFill>
                <a:latin typeface="Arial"/>
                <a:cs typeface="Arial"/>
              </a:rPr>
              <a:t>Monikha</a:t>
            </a:r>
            <a:r>
              <a:rPr lang="en-US" sz="1300" dirty="0" smtClean="0">
                <a:solidFill>
                  <a:srgbClr val="3AADBC"/>
                </a:solidFill>
                <a:latin typeface="Arial"/>
                <a:cs typeface="Arial"/>
              </a:rPr>
              <a:t> – Grade Twelve</a:t>
            </a:r>
            <a:endParaRPr lang="en-US" sz="1300" dirty="0">
              <a:solidFill>
                <a:srgbClr val="3AADBC"/>
              </a:solidFill>
              <a:latin typeface="Arial"/>
              <a:cs typeface="Arial"/>
            </a:endParaRPr>
          </a:p>
          <a:p>
            <a:endParaRPr lang="en-US" sz="1200" dirty="0">
              <a:latin typeface="Arial"/>
              <a:cs typeface="Arial"/>
            </a:endParaRPr>
          </a:p>
        </p:txBody>
      </p:sp>
    </p:spTree>
    <p:extLst>
      <p:ext uri="{BB962C8B-B14F-4D97-AF65-F5344CB8AC3E}">
        <p14:creationId xmlns:p14="http://schemas.microsoft.com/office/powerpoint/2010/main" val="34322517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7434" y="529181"/>
            <a:ext cx="6805315" cy="400110"/>
          </a:xfrm>
          <a:prstGeom prst="rect">
            <a:avLst/>
          </a:prstGeom>
          <a:noFill/>
        </p:spPr>
        <p:txBody>
          <a:bodyPr wrap="square" rtlCol="0">
            <a:spAutoFit/>
          </a:bodyPr>
          <a:lstStyle/>
          <a:p>
            <a:pPr algn="ctr"/>
            <a:r>
              <a:rPr lang="en-US" sz="2000" dirty="0">
                <a:solidFill>
                  <a:schemeClr val="bg2">
                    <a:lumMod val="25000"/>
                  </a:schemeClr>
                </a:solidFill>
                <a:latin typeface="Arial"/>
                <a:cs typeface="Arial"/>
              </a:rPr>
              <a:t>A Conversation with </a:t>
            </a:r>
            <a:r>
              <a:rPr lang="en-US" sz="2000" dirty="0" smtClean="0">
                <a:solidFill>
                  <a:schemeClr val="bg2">
                    <a:lumMod val="25000"/>
                  </a:schemeClr>
                </a:solidFill>
                <a:latin typeface="Arial"/>
                <a:cs typeface="Arial"/>
              </a:rPr>
              <a:t>Myself</a:t>
            </a:r>
            <a:endParaRPr lang="en-US" sz="2000" dirty="0">
              <a:solidFill>
                <a:schemeClr val="bg2">
                  <a:lumMod val="25000"/>
                </a:schemeClr>
              </a:solidFill>
              <a:latin typeface="Arial"/>
              <a:cs typeface="Arial"/>
            </a:endParaRPr>
          </a:p>
        </p:txBody>
      </p:sp>
      <p:sp>
        <p:nvSpPr>
          <p:cNvPr id="3" name="TextBox 2"/>
          <p:cNvSpPr txBox="1"/>
          <p:nvPr/>
        </p:nvSpPr>
        <p:spPr>
          <a:xfrm>
            <a:off x="497434" y="929291"/>
            <a:ext cx="6805315" cy="8965535"/>
          </a:xfrm>
          <a:prstGeom prst="rect">
            <a:avLst/>
          </a:prstGeom>
          <a:noFill/>
        </p:spPr>
        <p:txBody>
          <a:bodyPr wrap="square" rtlCol="0">
            <a:spAutoFit/>
          </a:bodyPr>
          <a:lstStyle/>
          <a:p>
            <a:pPr>
              <a:lnSpc>
                <a:spcPct val="130000"/>
              </a:lnSpc>
            </a:pPr>
            <a:r>
              <a:rPr lang="en-US" sz="1200" dirty="0" smtClean="0">
                <a:latin typeface="Arial"/>
                <a:cs typeface="Arial"/>
              </a:rPr>
              <a:t>	So </a:t>
            </a:r>
            <a:r>
              <a:rPr lang="en-US" sz="1200" dirty="0">
                <a:latin typeface="Arial"/>
                <a:cs typeface="Arial"/>
              </a:rPr>
              <a:t>I’m sitting at this table. It’s a short circular thing. Probably a poker table. Yeah it looks like there’s felt on it. I’m sitting at this table, sitting in a chair. The chair feels wooden, with rounded iron studs holding it together, and weathered leather cushioning. It’s a small room, the kind of room you see in mafia movies. You know the one where all the tough mustachioed Italian gangsters are smoking fat cigars and playing cards. It was that kind of room, grimy cement walls, smells like an ocean of different colognes, feels like someone will either get shot or lose a friendly game of poker. Or both, or neither. Yeah, that kind of room.</a:t>
            </a:r>
          </a:p>
          <a:p>
            <a:pPr>
              <a:lnSpc>
                <a:spcPct val="130000"/>
              </a:lnSpc>
            </a:pPr>
            <a:r>
              <a:rPr lang="en-US" sz="1200" dirty="0">
                <a:latin typeface="Arial"/>
                <a:cs typeface="Arial"/>
              </a:rPr>
              <a:t>	Dark too. Super dark. Just one pathetic, weak lamp hanging from a creaking chain and hook screwed into the ceiling. Yeah, that really sets the mood. It’s swinging now, too. Swinging and flickering, hypnotizing me. The lamp is making me sway along with its swinging. Like a couple of ballroom dancers. </a:t>
            </a:r>
            <a:r>
              <a:rPr lang="en-US" sz="1200" dirty="0" err="1">
                <a:latin typeface="Arial"/>
                <a:cs typeface="Arial"/>
              </a:rPr>
              <a:t>Haha</a:t>
            </a:r>
            <a:r>
              <a:rPr lang="en-US" sz="1200" dirty="0">
                <a:latin typeface="Arial"/>
                <a:cs typeface="Arial"/>
              </a:rPr>
              <a:t>. Only the table has light shining on it, but the swinging highlights different parts of the table, like a spotlight searching for an escaped prisoner in a black and white striped jumpsuit. Yeah, just like that. The swing of the lamp leaves the poker table in total shadow for a moment then comes back, searching. I think I found the prisoner now. It’s a glass of water. After a second of shadow the glass had appeared with the light on the table. Crazy. It’s right in the middle of the table. Hmmm, yeah just a little glass of water, half full, half empty. Either, both, neither. </a:t>
            </a:r>
            <a:r>
              <a:rPr lang="en-US" sz="1200" dirty="0" err="1">
                <a:latin typeface="Arial"/>
                <a:cs typeface="Arial"/>
              </a:rPr>
              <a:t>Haha</a:t>
            </a:r>
            <a:r>
              <a:rPr lang="en-US" sz="1200" dirty="0">
                <a:latin typeface="Arial"/>
                <a:cs typeface="Arial"/>
              </a:rPr>
              <a:t>. Okay, now after another swing of the lamp a thing appears next to the half empty, half full, half nothing water. It’s a little plastic thing, tinted orange, white lid, you know it holds pills and has one of those important labels with all those words on it. It’s all full of pills too. Standard little pills, one half white, one half dark green. </a:t>
            </a:r>
            <a:r>
              <a:rPr lang="en-US" sz="1200" dirty="0" err="1">
                <a:latin typeface="Arial"/>
                <a:cs typeface="Arial"/>
              </a:rPr>
              <a:t>Haha</a:t>
            </a:r>
            <a:r>
              <a:rPr lang="en-US" sz="1200" dirty="0">
                <a:latin typeface="Arial"/>
                <a:cs typeface="Arial"/>
              </a:rPr>
              <a:t>, they don’t look like the medicinal kind of pills either, more like the ’eat these and die’ kind of pills. </a:t>
            </a:r>
          </a:p>
          <a:p>
            <a:pPr>
              <a:lnSpc>
                <a:spcPct val="130000"/>
              </a:lnSpc>
            </a:pPr>
            <a:r>
              <a:rPr lang="en-US" sz="1200" dirty="0">
                <a:latin typeface="Arial"/>
                <a:cs typeface="Arial"/>
              </a:rPr>
              <a:t>	“</a:t>
            </a:r>
            <a:r>
              <a:rPr lang="en-US" sz="1200" dirty="0" err="1">
                <a:latin typeface="Arial"/>
                <a:cs typeface="Arial"/>
              </a:rPr>
              <a:t>Haha</a:t>
            </a:r>
            <a:r>
              <a:rPr lang="en-US" sz="1200" dirty="0">
                <a:latin typeface="Arial"/>
                <a:cs typeface="Arial"/>
              </a:rPr>
              <a:t>” Oops, I laughed out loud this time.</a:t>
            </a:r>
          </a:p>
          <a:p>
            <a:pPr>
              <a:lnSpc>
                <a:spcPct val="130000"/>
              </a:lnSpc>
            </a:pPr>
            <a:r>
              <a:rPr lang="en-US" sz="1200" dirty="0">
                <a:latin typeface="Arial"/>
                <a:cs typeface="Arial"/>
              </a:rPr>
              <a:t>	Those guys probably think I’m crazy now. Oh, there are two guys sitting at the table with me now. They must have snuck in while I was staring at the pill bottle. Silly me. Ha. The guys aren’t talking, maybe they aren’t guys? Maybe they aren’t people? All I can see is their outlines from the dark. What are those called? Silhouettes, silly. Yeah, they’re just silhouettes, they look like they’re wearing suits, and they’re sitting all straight and proper, too. </a:t>
            </a:r>
          </a:p>
          <a:p>
            <a:pPr>
              <a:lnSpc>
                <a:spcPct val="130000"/>
              </a:lnSpc>
            </a:pPr>
            <a:r>
              <a:rPr lang="en-US" sz="1200" dirty="0">
                <a:latin typeface="Arial"/>
                <a:cs typeface="Arial"/>
              </a:rPr>
              <a:t>	“Lawyers” I mumble.</a:t>
            </a:r>
          </a:p>
          <a:p>
            <a:pPr>
              <a:lnSpc>
                <a:spcPct val="130000"/>
              </a:lnSpc>
            </a:pPr>
            <a:r>
              <a:rPr lang="en-US" sz="1200" dirty="0" smtClean="0">
                <a:latin typeface="Arial"/>
                <a:cs typeface="Arial"/>
              </a:rPr>
              <a:t>	Hmmm</a:t>
            </a:r>
            <a:r>
              <a:rPr lang="en-US" sz="1200" dirty="0">
                <a:latin typeface="Arial"/>
                <a:cs typeface="Arial"/>
              </a:rPr>
              <a:t>… funny word. Came out of nowhere. Lawyers. Ha. The three of us are equally spaced out around the table. Attach some lines to us and we’d make a nice equilateral triangle inside the poker table. The guys aren’t talking. Just sitting. Maybe they’re asleep? Maybe they’re mannequins? Maybe we’re all mannequins. Aha. I should say something right? Yeah, say something. Well they are lawyers right? So I’ll say something like…</a:t>
            </a:r>
          </a:p>
          <a:p>
            <a:pPr>
              <a:lnSpc>
                <a:spcPct val="130000"/>
              </a:lnSpc>
            </a:pPr>
            <a:r>
              <a:rPr lang="en-US" sz="1200" dirty="0">
                <a:latin typeface="Arial"/>
                <a:cs typeface="Arial"/>
              </a:rPr>
              <a:t>	“Opening statements?” Oh, I didn’t mean to say that out loud either. </a:t>
            </a:r>
            <a:r>
              <a:rPr lang="en-US" sz="1200" dirty="0" err="1">
                <a:latin typeface="Arial"/>
                <a:cs typeface="Arial"/>
              </a:rPr>
              <a:t>Haha</a:t>
            </a:r>
            <a:r>
              <a:rPr lang="en-US" sz="1200" dirty="0">
                <a:latin typeface="Arial"/>
                <a:cs typeface="Arial"/>
              </a:rPr>
              <a:t>. </a:t>
            </a:r>
          </a:p>
          <a:p>
            <a:pPr>
              <a:lnSpc>
                <a:spcPct val="130000"/>
              </a:lnSpc>
            </a:pPr>
            <a:r>
              <a:rPr lang="en-US" sz="1200" dirty="0">
                <a:latin typeface="Arial"/>
                <a:cs typeface="Arial"/>
              </a:rPr>
              <a:t>	Now they definitely think I’m crazy.</a:t>
            </a:r>
          </a:p>
          <a:p>
            <a:pPr>
              <a:lnSpc>
                <a:spcPct val="130000"/>
              </a:lnSpc>
            </a:pPr>
            <a:r>
              <a:rPr lang="en-US" sz="1200" dirty="0">
                <a:latin typeface="Arial"/>
                <a:cs typeface="Arial"/>
              </a:rPr>
              <a:t>	“What’s to lose?”</a:t>
            </a:r>
          </a:p>
          <a:p>
            <a:pPr>
              <a:lnSpc>
                <a:spcPct val="130000"/>
              </a:lnSpc>
            </a:pPr>
            <a:r>
              <a:rPr lang="en-US" sz="1200" dirty="0">
                <a:latin typeface="Arial"/>
                <a:cs typeface="Arial"/>
              </a:rPr>
              <a:t>	</a:t>
            </a:r>
          </a:p>
        </p:txBody>
      </p:sp>
    </p:spTree>
    <p:extLst>
      <p:ext uri="{BB962C8B-B14F-4D97-AF65-F5344CB8AC3E}">
        <p14:creationId xmlns:p14="http://schemas.microsoft.com/office/powerpoint/2010/main" val="22194009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7434" y="529181"/>
            <a:ext cx="6911152" cy="9187135"/>
          </a:xfrm>
          <a:prstGeom prst="rect">
            <a:avLst/>
          </a:prstGeom>
          <a:noFill/>
        </p:spPr>
        <p:txBody>
          <a:bodyPr wrap="square" rtlCol="0">
            <a:spAutoFit/>
          </a:bodyPr>
          <a:lstStyle/>
          <a:p>
            <a:pPr>
              <a:lnSpc>
                <a:spcPct val="130000"/>
              </a:lnSpc>
            </a:pPr>
            <a:r>
              <a:rPr lang="en-US" sz="1200" dirty="0">
                <a:latin typeface="Arial"/>
                <a:cs typeface="Arial"/>
              </a:rPr>
              <a:t>Holy Christ they aren’t mannequins! One of them just talked! Or did I talk? Did we both talk? Hmmm. I don’t know but it sounded a bit like my voice. But… sneakier. More candid, he’s… articulate. Seems like the persuasive type, part of me likes him.</a:t>
            </a:r>
          </a:p>
          <a:p>
            <a:pPr>
              <a:lnSpc>
                <a:spcPct val="130000"/>
              </a:lnSpc>
            </a:pPr>
            <a:r>
              <a:rPr lang="en-US" sz="1200" dirty="0" smtClean="0">
                <a:latin typeface="Arial"/>
                <a:cs typeface="Arial"/>
              </a:rPr>
              <a:t>	“</a:t>
            </a:r>
            <a:r>
              <a:rPr lang="en-US" sz="1200" dirty="0">
                <a:latin typeface="Arial"/>
                <a:cs typeface="Arial"/>
              </a:rPr>
              <a:t>What’s to gain?” </a:t>
            </a:r>
          </a:p>
          <a:p>
            <a:pPr>
              <a:lnSpc>
                <a:spcPct val="130000"/>
              </a:lnSpc>
            </a:pPr>
            <a:r>
              <a:rPr lang="en-US" sz="1200" dirty="0" smtClean="0">
                <a:latin typeface="Arial"/>
                <a:cs typeface="Arial"/>
              </a:rPr>
              <a:t>	Ooh</a:t>
            </a:r>
            <a:r>
              <a:rPr lang="en-US" sz="1200" dirty="0">
                <a:latin typeface="Arial"/>
                <a:cs typeface="Arial"/>
              </a:rPr>
              <a:t>, another voice that’s almost-but-not-quite mine. This one is firmer, he sounds serious, and he wants to win. Win what? No idea. Is this a trial or a game of poker? Both? Neither? Either? And I have no idea what they’re talking about, either. Something arbitrary probably, something far away. A long time coming.</a:t>
            </a:r>
          </a:p>
          <a:p>
            <a:pPr>
              <a:lnSpc>
                <a:spcPct val="130000"/>
              </a:lnSpc>
            </a:pPr>
            <a:r>
              <a:rPr lang="en-US" sz="1200" dirty="0">
                <a:latin typeface="Arial"/>
                <a:cs typeface="Arial"/>
              </a:rPr>
              <a:t>	“Answers to all of our questions, that’s what’s to gain.”</a:t>
            </a:r>
          </a:p>
          <a:p>
            <a:pPr>
              <a:lnSpc>
                <a:spcPct val="130000"/>
              </a:lnSpc>
            </a:pPr>
            <a:r>
              <a:rPr lang="en-US" sz="1200" dirty="0">
                <a:latin typeface="Arial"/>
                <a:cs typeface="Arial"/>
              </a:rPr>
              <a:t>	Nice rebuttal. We do ask a lot of questions don’t we? </a:t>
            </a:r>
            <a:r>
              <a:rPr lang="en-US" sz="1200" dirty="0" err="1">
                <a:latin typeface="Arial"/>
                <a:cs typeface="Arial"/>
              </a:rPr>
              <a:t>Hahaha</a:t>
            </a:r>
            <a:r>
              <a:rPr lang="en-US" sz="1200" dirty="0">
                <a:latin typeface="Arial"/>
                <a:cs typeface="Arial"/>
              </a:rPr>
              <a:t>. Get it? Of course not. That voice was Mr. Candid. Mr. Never-tries-too-hard-to-get-what-he-wants-but-always-gets-it. This is rich.</a:t>
            </a:r>
          </a:p>
          <a:p>
            <a:pPr>
              <a:lnSpc>
                <a:spcPct val="130000"/>
              </a:lnSpc>
            </a:pPr>
            <a:r>
              <a:rPr lang="en-US" sz="1200" dirty="0">
                <a:latin typeface="Arial"/>
                <a:cs typeface="Arial"/>
              </a:rPr>
              <a:t>	“We’ll get those answers eventually, there’s still so many things to do.” </a:t>
            </a:r>
          </a:p>
          <a:p>
            <a:pPr>
              <a:lnSpc>
                <a:spcPct val="130000"/>
              </a:lnSpc>
            </a:pPr>
            <a:r>
              <a:rPr lang="en-US" sz="1200" dirty="0">
                <a:latin typeface="Arial"/>
                <a:cs typeface="Arial"/>
              </a:rPr>
              <a:t>	“Why not get those answers now? Why wait? All we do is wait, we deserve to know.”</a:t>
            </a:r>
          </a:p>
          <a:p>
            <a:pPr>
              <a:lnSpc>
                <a:spcPct val="130000"/>
              </a:lnSpc>
            </a:pPr>
            <a:r>
              <a:rPr lang="en-US" sz="1200" dirty="0">
                <a:latin typeface="Arial"/>
                <a:cs typeface="Arial"/>
              </a:rPr>
              <a:t>	Many this is really rich. Wit versus wit. Twit versus twit. </a:t>
            </a:r>
            <a:r>
              <a:rPr lang="en-US" sz="1200" dirty="0" err="1">
                <a:latin typeface="Arial"/>
                <a:cs typeface="Arial"/>
              </a:rPr>
              <a:t>Hahaha</a:t>
            </a:r>
            <a:r>
              <a:rPr lang="en-US" sz="1200" dirty="0">
                <a:latin typeface="Arial"/>
                <a:cs typeface="Arial"/>
              </a:rPr>
              <a:t>. Whatever they’re talking about sounds big. Something really big. Back and forth, and back again. Maybe I should say something else? Throw my two cents in? No not yet, give them a few more rounds.</a:t>
            </a:r>
          </a:p>
          <a:p>
            <a:pPr>
              <a:lnSpc>
                <a:spcPct val="130000"/>
              </a:lnSpc>
            </a:pPr>
            <a:r>
              <a:rPr lang="en-US" sz="1200" dirty="0">
                <a:latin typeface="Arial"/>
                <a:cs typeface="Arial"/>
              </a:rPr>
              <a:t>	“There is no purpose without the pursuit of answers. No purpose without our questions. Why have the answers to questions that we didn’t spend due time wondering about? It is about the pursuit, not the attainment.” </a:t>
            </a:r>
          </a:p>
          <a:p>
            <a:pPr>
              <a:lnSpc>
                <a:spcPct val="130000"/>
              </a:lnSpc>
            </a:pPr>
            <a:r>
              <a:rPr lang="en-US" sz="1200" dirty="0">
                <a:latin typeface="Arial"/>
                <a:cs typeface="Arial"/>
              </a:rPr>
              <a:t>	“We should save ourselves the torture; a moment spent waiting is the same as a century, without the accompanying madness.”</a:t>
            </a:r>
          </a:p>
          <a:p>
            <a:pPr>
              <a:lnSpc>
                <a:spcPct val="130000"/>
              </a:lnSpc>
            </a:pPr>
            <a:r>
              <a:rPr lang="en-US" sz="1200" dirty="0">
                <a:latin typeface="Arial"/>
                <a:cs typeface="Arial"/>
              </a:rPr>
              <a:t>	Well that is a forgone goal. I was born mad, we were born mad. Everyone is. We just need a few years to ripen, or rot until we are ready to pop, or get trampled. </a:t>
            </a:r>
            <a:r>
              <a:rPr lang="en-US" sz="1200" dirty="0" err="1">
                <a:latin typeface="Arial"/>
                <a:cs typeface="Arial"/>
              </a:rPr>
              <a:t>Ahahaha</a:t>
            </a:r>
            <a:r>
              <a:rPr lang="en-US" sz="1200" dirty="0">
                <a:latin typeface="Arial"/>
                <a:cs typeface="Arial"/>
              </a:rPr>
              <a:t>. Mr. Candid was making a really nice argument, despite his mistake on the madness subject. Dr. Do-right was fighting an uphill battle. Waiting versus not waiting? Hmmm… can I sleep on it? </a:t>
            </a:r>
            <a:r>
              <a:rPr lang="en-US" sz="1200" dirty="0" err="1">
                <a:latin typeface="Arial"/>
                <a:cs typeface="Arial"/>
              </a:rPr>
              <a:t>Haha</a:t>
            </a:r>
            <a:r>
              <a:rPr lang="en-US" sz="1200" dirty="0">
                <a:latin typeface="Arial"/>
                <a:cs typeface="Arial"/>
              </a:rPr>
              <a:t>. What is the point in wondering if you have the option of never even needing to ask a question? Too easy to pass up.</a:t>
            </a:r>
          </a:p>
          <a:p>
            <a:pPr>
              <a:lnSpc>
                <a:spcPct val="130000"/>
              </a:lnSpc>
            </a:pPr>
            <a:r>
              <a:rPr lang="en-US" sz="1200" dirty="0">
                <a:latin typeface="Arial"/>
                <a:cs typeface="Arial"/>
              </a:rPr>
              <a:t>	“You deserve better than just what you have experienced. Why not keep going until you’re paid back the debt this world has already racked up for you?” </a:t>
            </a:r>
          </a:p>
          <a:p>
            <a:pPr>
              <a:lnSpc>
                <a:spcPct val="130000"/>
              </a:lnSpc>
            </a:pPr>
            <a:r>
              <a:rPr lang="en-US" sz="1200" dirty="0">
                <a:latin typeface="Arial"/>
                <a:cs typeface="Arial"/>
              </a:rPr>
              <a:t>	Whoa. Not bad Dr. Do-right. This time the guy actually addressed me. Crazy. But good point. Go through enough crap and it’s bound to eventually pay off right? Balance and all that? Universal truths and such? Doesn’t the world owe us all something in return for all the hoops it makes us jump through? Or do we make ourselves jump and the world is just the hoop? But if we owe ourselves a debt then we can never pay ourselves back and it’s just a never ending racetrack. No, it has an end, that’s for sure. Oh no, I’m rambling. </a:t>
            </a:r>
            <a:r>
              <a:rPr lang="en-US" sz="1200" dirty="0" err="1">
                <a:latin typeface="Arial"/>
                <a:cs typeface="Arial"/>
              </a:rPr>
              <a:t>Ahaha</a:t>
            </a:r>
            <a:r>
              <a:rPr lang="en-US" sz="1200" dirty="0">
                <a:latin typeface="Arial"/>
                <a:cs typeface="Arial"/>
              </a:rPr>
              <a:t>.</a:t>
            </a:r>
          </a:p>
          <a:p>
            <a:pPr>
              <a:lnSpc>
                <a:spcPct val="130000"/>
              </a:lnSpc>
            </a:pPr>
            <a:r>
              <a:rPr lang="en-US" sz="1200" dirty="0">
                <a:latin typeface="Arial"/>
                <a:cs typeface="Arial"/>
              </a:rPr>
              <a:t>	“Screw him, your debtor is already flat broke, you have to find your own way to get what you’re owed or you’ll starve. Make your own choices but make them knowing that you’ll have to </a:t>
            </a:r>
            <a:r>
              <a:rPr lang="en-US" sz="1200" dirty="0" smtClean="0">
                <a:latin typeface="Arial"/>
                <a:cs typeface="Arial"/>
              </a:rPr>
              <a:t>pay</a:t>
            </a:r>
            <a:endParaRPr lang="en-US" sz="1200" dirty="0"/>
          </a:p>
        </p:txBody>
      </p:sp>
    </p:spTree>
    <p:extLst>
      <p:ext uri="{BB962C8B-B14F-4D97-AF65-F5344CB8AC3E}">
        <p14:creationId xmlns:p14="http://schemas.microsoft.com/office/powerpoint/2010/main" val="23240594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8601" y="571515"/>
            <a:ext cx="6720645" cy="5078313"/>
          </a:xfrm>
          <a:prstGeom prst="rect">
            <a:avLst/>
          </a:prstGeom>
          <a:noFill/>
        </p:spPr>
        <p:txBody>
          <a:bodyPr wrap="square" rtlCol="0">
            <a:spAutoFit/>
          </a:bodyPr>
          <a:lstStyle/>
          <a:p>
            <a:pPr>
              <a:lnSpc>
                <a:spcPct val="130000"/>
              </a:lnSpc>
            </a:pPr>
            <a:r>
              <a:rPr lang="en-US" sz="1200" dirty="0">
                <a:latin typeface="Arial"/>
                <a:cs typeface="Arial"/>
              </a:rPr>
              <a:t>for them because no one else will.”</a:t>
            </a:r>
          </a:p>
          <a:p>
            <a:pPr>
              <a:lnSpc>
                <a:spcPct val="130000"/>
              </a:lnSpc>
            </a:pPr>
            <a:r>
              <a:rPr lang="en-US" sz="1200" dirty="0">
                <a:latin typeface="Arial"/>
                <a:cs typeface="Arial"/>
              </a:rPr>
              <a:t>	I hate decisions. But even more so I hate decisions where I don’t even know what I’m deciding. But a choice not made is really a choice itself. And now that I’ve heard that little argument I have a new understanding of what the water and bottle of pills mean. Something really big, huh? Yeah that sounds about right. Now it’s time to say something. They’ve had their closing statements, now its time for the strong, weathered old judge to make a sage decision, slam a gavel down on a little wooden thing and call us all to order. Right, so where is he? And now I’m giggling because I’ve come to another realization. I’m the judge. Hilarious. I hate decisions. I’m going to make a terrible judge.</a:t>
            </a:r>
          </a:p>
          <a:p>
            <a:pPr>
              <a:lnSpc>
                <a:spcPct val="130000"/>
              </a:lnSpc>
            </a:pPr>
            <a:r>
              <a:rPr lang="en-US" sz="1200" dirty="0">
                <a:latin typeface="Arial"/>
                <a:cs typeface="Arial"/>
              </a:rPr>
              <a:t>	“Well?”</a:t>
            </a:r>
          </a:p>
          <a:p>
            <a:pPr>
              <a:lnSpc>
                <a:spcPct val="130000"/>
              </a:lnSpc>
            </a:pPr>
            <a:r>
              <a:rPr lang="en-US" sz="1200" dirty="0">
                <a:latin typeface="Arial"/>
                <a:cs typeface="Arial"/>
              </a:rPr>
              <a:t>	Do-right and Candid say it unison.</a:t>
            </a:r>
          </a:p>
          <a:p>
            <a:pPr>
              <a:lnSpc>
                <a:spcPct val="130000"/>
              </a:lnSpc>
            </a:pPr>
            <a:r>
              <a:rPr lang="en-US" sz="1200" dirty="0">
                <a:latin typeface="Arial"/>
                <a:cs typeface="Arial"/>
              </a:rPr>
              <a:t>	“Fine,” I say.</a:t>
            </a:r>
          </a:p>
          <a:p>
            <a:pPr>
              <a:lnSpc>
                <a:spcPct val="130000"/>
              </a:lnSpc>
            </a:pPr>
            <a:r>
              <a:rPr lang="en-US" sz="1200" dirty="0">
                <a:latin typeface="Arial"/>
                <a:cs typeface="Arial"/>
              </a:rPr>
              <a:t>	I reach over and slide the glass and bottle closer to me. Laugh. Sigh. Chuckle. Sob. Do-right and Candid are mannequins again. I open up the bottle and tip it over, spilling its little white and green contents on the felt table.</a:t>
            </a:r>
          </a:p>
          <a:p>
            <a:pPr>
              <a:lnSpc>
                <a:spcPct val="130000"/>
              </a:lnSpc>
            </a:pPr>
            <a:r>
              <a:rPr lang="en-US" sz="1200" dirty="0">
                <a:latin typeface="Arial"/>
                <a:cs typeface="Arial"/>
              </a:rPr>
              <a:t>	The water was surprisingly cold</a:t>
            </a:r>
            <a:r>
              <a:rPr lang="en-US" sz="1200" dirty="0" smtClean="0">
                <a:latin typeface="Arial"/>
                <a:cs typeface="Arial"/>
              </a:rPr>
              <a:t>.</a:t>
            </a:r>
          </a:p>
          <a:p>
            <a:pPr>
              <a:lnSpc>
                <a:spcPct val="130000"/>
              </a:lnSpc>
            </a:pPr>
            <a:endParaRPr lang="en-US" sz="1200" dirty="0">
              <a:latin typeface="Arial"/>
              <a:cs typeface="Arial"/>
            </a:endParaRPr>
          </a:p>
          <a:p>
            <a:pPr>
              <a:lnSpc>
                <a:spcPct val="130000"/>
              </a:lnSpc>
            </a:pPr>
            <a:endParaRPr lang="en-US" sz="1200" dirty="0">
              <a:latin typeface="Arial"/>
              <a:cs typeface="Arial"/>
            </a:endParaRPr>
          </a:p>
          <a:p>
            <a:pPr>
              <a:lnSpc>
                <a:spcPct val="130000"/>
              </a:lnSpc>
            </a:pPr>
            <a:r>
              <a:rPr lang="en-US" sz="1200" dirty="0">
                <a:latin typeface="Arial"/>
                <a:cs typeface="Arial"/>
              </a:rPr>
              <a:t> </a:t>
            </a:r>
          </a:p>
          <a:p>
            <a:pPr>
              <a:lnSpc>
                <a:spcPct val="130000"/>
              </a:lnSpc>
            </a:pPr>
            <a:r>
              <a:rPr lang="en-US" sz="1200" dirty="0" smtClean="0">
                <a:solidFill>
                  <a:srgbClr val="4A452A"/>
                </a:solidFill>
                <a:latin typeface="Arial"/>
                <a:cs typeface="Arial"/>
              </a:rPr>
              <a:t>Spencer – Grade Twelve</a:t>
            </a:r>
            <a:endParaRPr lang="en-US" sz="1200" dirty="0">
              <a:solidFill>
                <a:srgbClr val="4A452A"/>
              </a:solidFill>
              <a:latin typeface="Arial"/>
              <a:cs typeface="Arial"/>
            </a:endParaRPr>
          </a:p>
          <a:p>
            <a:endParaRPr lang="en-US" sz="1200" dirty="0">
              <a:latin typeface="Arial"/>
              <a:cs typeface="Arial"/>
            </a:endParaRPr>
          </a:p>
        </p:txBody>
      </p:sp>
    </p:spTree>
    <p:extLst>
      <p:ext uri="{BB962C8B-B14F-4D97-AF65-F5344CB8AC3E}">
        <p14:creationId xmlns:p14="http://schemas.microsoft.com/office/powerpoint/2010/main" val="1042917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5291" y="536930"/>
            <a:ext cx="6866351" cy="400110"/>
          </a:xfrm>
          <a:prstGeom prst="rect">
            <a:avLst/>
          </a:prstGeom>
          <a:noFill/>
        </p:spPr>
        <p:txBody>
          <a:bodyPr wrap="square" rtlCol="0">
            <a:spAutoFit/>
          </a:bodyPr>
          <a:lstStyle/>
          <a:p>
            <a:pPr algn="ctr"/>
            <a:r>
              <a:rPr lang="en-US" sz="2000" dirty="0">
                <a:solidFill>
                  <a:srgbClr val="FF0000"/>
                </a:solidFill>
              </a:rPr>
              <a:t>Magnificent </a:t>
            </a:r>
            <a:r>
              <a:rPr lang="en-US" sz="2000" dirty="0" err="1" smtClean="0">
                <a:solidFill>
                  <a:srgbClr val="FF0000"/>
                </a:solidFill>
              </a:rPr>
              <a:t>MacKenzie</a:t>
            </a:r>
            <a:endParaRPr lang="en-US" sz="2000" dirty="0">
              <a:solidFill>
                <a:srgbClr val="FF0000"/>
              </a:solidFill>
            </a:endParaRPr>
          </a:p>
        </p:txBody>
      </p:sp>
      <p:sp>
        <p:nvSpPr>
          <p:cNvPr id="3" name="TextBox 2"/>
          <p:cNvSpPr txBox="1"/>
          <p:nvPr/>
        </p:nvSpPr>
        <p:spPr>
          <a:xfrm>
            <a:off x="485291" y="937040"/>
            <a:ext cx="6866351" cy="9805765"/>
          </a:xfrm>
          <a:prstGeom prst="rect">
            <a:avLst/>
          </a:prstGeom>
          <a:noFill/>
        </p:spPr>
        <p:txBody>
          <a:bodyPr wrap="square" rtlCol="0">
            <a:spAutoFit/>
          </a:bodyPr>
          <a:lstStyle/>
          <a:p>
            <a:pPr indent="457200">
              <a:lnSpc>
                <a:spcPct val="110000"/>
              </a:lnSpc>
            </a:pPr>
            <a:r>
              <a:rPr lang="en-US" sz="1200" dirty="0"/>
              <a:t>In a cozy emerald house, on a street called Montvale Lane, there lived a girl in second grade named Mackenzie. When people looked at her, they thought she was an everyday, ordinary second grader. She had purple glasses, and absolutely LOVED reading. She had a collection of around thirty Magic Tree House books. Her favorite was called </a:t>
            </a:r>
            <a:r>
              <a:rPr lang="en-US" sz="1200" u="sng" dirty="0"/>
              <a:t>Dragon of the Red Dawn</a:t>
            </a:r>
            <a:r>
              <a:rPr lang="en-US" sz="1200" dirty="0"/>
              <a:t>. She lived with her mom, dad, uncle, and her 5 year old sister named </a:t>
            </a:r>
            <a:r>
              <a:rPr lang="en-US" sz="1200" dirty="0" err="1"/>
              <a:t>Breanna</a:t>
            </a:r>
            <a:r>
              <a:rPr lang="en-US" sz="1200" dirty="0"/>
              <a:t>.  Mackenzie looked like an ordinary girl; however. Mackenzie was most definitely not just like any other girl…</a:t>
            </a:r>
          </a:p>
          <a:p>
            <a:pPr indent="457200">
              <a:lnSpc>
                <a:spcPct val="110000"/>
              </a:lnSpc>
            </a:pPr>
            <a:r>
              <a:rPr lang="en-US" sz="1200" dirty="0"/>
              <a:t>Mackenzie was absolutely, positively, definitely was an ordinary girl with special boots. When she was four years old, she realized that she had special boots. When Mackenzie was playing superhero by herself, she found really cool boots to go with her costume. They were red violet, her favorite color. They were smooth leather and looked really cool. Mackenzie thought it would be really cool if she could fly. So she pretended she could fly. Suddenly, she tripped and fell on a Magic Tree House book.</a:t>
            </a:r>
            <a:r>
              <a:rPr lang="en-US" sz="1200" strike="sngStrike" dirty="0"/>
              <a:t>.</a:t>
            </a:r>
            <a:r>
              <a:rPr lang="en-US" sz="1200" dirty="0"/>
              <a:t> The fall pressed a button on the boot near the heel and the next thing Mackenzie knew, she was in the air. She was surprised to find herself in the air. She grabbed her lamp and pushed off it to the wall. Soon she could fly without pushing off things. She decided to not tell her mom about the boots as she flew to the ground. She went on playing super heroes which was more super with the boots. She went on flying with the boots for many years. Each time she wanted to start flying again she had to press the button again. She kept them in a glass case to keep them safe from her family, especially her little sister. Mackenzie had flying boots!</a:t>
            </a:r>
          </a:p>
          <a:p>
            <a:pPr indent="457200">
              <a:lnSpc>
                <a:spcPct val="110000"/>
              </a:lnSpc>
            </a:pPr>
            <a:r>
              <a:rPr lang="en-US" sz="1200" dirty="0"/>
              <a:t>Mackenzie liked recess like the other kids at Autumn Lane. The thing Mackenzie hated was the five teenager bullies. No one knew their names. The class had reported them to the principal many times but she was never able to do anything about it because they could never be found. On one hot day in May, when Mackenzie’s class went out for recess, she saw the worst thing ever! The bullies were sneaking up on the new kid, Gavin. “Watch out!” called Mackenzie. </a:t>
            </a:r>
          </a:p>
          <a:p>
            <a:pPr indent="457200">
              <a:lnSpc>
                <a:spcPct val="110000"/>
              </a:lnSpc>
            </a:pPr>
            <a:r>
              <a:rPr lang="en-US" sz="1200" dirty="0"/>
              <a:t>The bullies were angry that Mackenzie had spoiled their little prank so they chased her around the playground. Mackenzie had on her boots but she didn’t notice. The bullies chased her to the edge of the playground and cornered her against the trees. They closed in on her as the biggest bully of all mockingly said to her, “What are you going to do now?”</a:t>
            </a:r>
          </a:p>
          <a:p>
            <a:pPr indent="457200">
              <a:lnSpc>
                <a:spcPct val="110000"/>
              </a:lnSpc>
            </a:pPr>
            <a:r>
              <a:rPr lang="en-US" sz="1200" dirty="0"/>
              <a:t>Mackenzie didn’t know what to do. She knew the bullies could hurt her so badly that she might need stitches. Mackenzie called for help, but only the new kid heard her. He ran to tell the teacher. The teacher was worried about Mackenzie. “She’s going to get hurt if I don’t help her,” The teacher thought. She dialed the principal but she was in a meeting so her phone was off.</a:t>
            </a:r>
          </a:p>
          <a:p>
            <a:pPr indent="457200">
              <a:lnSpc>
                <a:spcPct val="110000"/>
              </a:lnSpc>
            </a:pPr>
            <a:r>
              <a:rPr lang="en-US" sz="1200" dirty="0"/>
              <a:t>The teacher asked Gavin where Mackenzie was, and he answered, “The far side of the playground behind the row of trees.” The teacher ran to help, but one bully took a stick and whacked her.  Her leg was so hurt she could not run to Mackenzie. </a:t>
            </a:r>
          </a:p>
          <a:p>
            <a:pPr indent="457200">
              <a:lnSpc>
                <a:spcPct val="110000"/>
              </a:lnSpc>
            </a:pPr>
            <a:r>
              <a:rPr lang="en-US" sz="1200" dirty="0"/>
              <a:t>Suddenly, Mackenzie tripped over a tree stump;  she flew in the air just as the bully was about to whack her with the same stick he hit the teacher with. The bullies fainted in amazement when they saw Mackenzie fly through the air. They then avoided that class on the playground because they were afraid all the kids in the class had different super powers.</a:t>
            </a:r>
          </a:p>
          <a:p>
            <a:pPr indent="457200">
              <a:lnSpc>
                <a:spcPct val="110000"/>
              </a:lnSpc>
            </a:pPr>
            <a:r>
              <a:rPr lang="en-US" sz="1200" dirty="0"/>
              <a:t>“Three cheers for Mackenzie!” yelled the new kid!</a:t>
            </a:r>
          </a:p>
          <a:p>
            <a:pPr indent="457200">
              <a:lnSpc>
                <a:spcPct val="110000"/>
              </a:lnSpc>
            </a:pPr>
            <a:r>
              <a:rPr lang="en-US" sz="1200" dirty="0"/>
              <a:t>“Yay! Yay! Yay!” yelled the rest of the class. They were saved from the bullies! From that day forth, people always called her, “</a:t>
            </a:r>
            <a:r>
              <a:rPr lang="en-US" sz="1200" i="1" dirty="0"/>
              <a:t>Magnificent Mackenzie</a:t>
            </a:r>
            <a:r>
              <a:rPr lang="en-US" sz="1200" dirty="0"/>
              <a:t>.” She always treasured the boots and she ended up telling her family about them but never let them try them on afraid of what may happen</a:t>
            </a:r>
            <a:r>
              <a:rPr lang="en-US" sz="1200" dirty="0" smtClean="0"/>
              <a:t>. </a:t>
            </a:r>
          </a:p>
          <a:p>
            <a:pPr indent="457200">
              <a:lnSpc>
                <a:spcPct val="110000"/>
              </a:lnSpc>
            </a:pPr>
            <a:endParaRPr lang="en-US" sz="1200" dirty="0">
              <a:solidFill>
                <a:srgbClr val="FF0000"/>
              </a:solidFill>
            </a:endParaRPr>
          </a:p>
          <a:p>
            <a:pPr>
              <a:lnSpc>
                <a:spcPct val="110000"/>
              </a:lnSpc>
            </a:pPr>
            <a:r>
              <a:rPr lang="en-US" sz="1200" dirty="0" err="1" smtClean="0">
                <a:solidFill>
                  <a:srgbClr val="FF0000"/>
                </a:solidFill>
              </a:rPr>
              <a:t>MacKenzie</a:t>
            </a:r>
            <a:r>
              <a:rPr lang="en-US" sz="1200" dirty="0" smtClean="0">
                <a:solidFill>
                  <a:srgbClr val="FF0000"/>
                </a:solidFill>
              </a:rPr>
              <a:t> – Grade Two</a:t>
            </a:r>
          </a:p>
          <a:p>
            <a:pPr indent="457200">
              <a:lnSpc>
                <a:spcPct val="110000"/>
              </a:lnSpc>
            </a:pPr>
            <a:endParaRPr lang="en-US" sz="1200" dirty="0"/>
          </a:p>
          <a:p>
            <a:pPr>
              <a:lnSpc>
                <a:spcPct val="110000"/>
              </a:lnSpc>
            </a:pPr>
            <a:endParaRPr lang="en-US" sz="1200" dirty="0">
              <a:solidFill>
                <a:srgbClr val="FF0000"/>
              </a:solidFill>
            </a:endParaRPr>
          </a:p>
          <a:p>
            <a:pPr>
              <a:lnSpc>
                <a:spcPct val="110000"/>
              </a:lnSpc>
            </a:pPr>
            <a:r>
              <a:rPr lang="en-US" sz="1200" dirty="0"/>
              <a:t> </a:t>
            </a:r>
          </a:p>
          <a:p>
            <a:endParaRPr lang="en-US" sz="1200" dirty="0"/>
          </a:p>
          <a:p>
            <a:endParaRPr lang="en-US" sz="1200" dirty="0">
              <a:latin typeface="Arial"/>
              <a:cs typeface="Arial"/>
            </a:endParaRPr>
          </a:p>
        </p:txBody>
      </p:sp>
    </p:spTree>
    <p:extLst>
      <p:ext uri="{BB962C8B-B14F-4D97-AF65-F5344CB8AC3E}">
        <p14:creationId xmlns:p14="http://schemas.microsoft.com/office/powerpoint/2010/main" val="1154342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1858" y="512074"/>
            <a:ext cx="6831416" cy="400110"/>
          </a:xfrm>
          <a:prstGeom prst="rect">
            <a:avLst/>
          </a:prstGeom>
          <a:noFill/>
        </p:spPr>
        <p:txBody>
          <a:bodyPr wrap="square" rtlCol="0">
            <a:spAutoFit/>
          </a:bodyPr>
          <a:lstStyle/>
          <a:p>
            <a:pPr algn="ctr"/>
            <a:r>
              <a:rPr lang="en-US" sz="2000" dirty="0" smtClean="0">
                <a:solidFill>
                  <a:srgbClr val="800000"/>
                </a:solidFill>
                <a:latin typeface="Arial"/>
                <a:cs typeface="Arial"/>
              </a:rPr>
              <a:t>Dog Town</a:t>
            </a:r>
            <a:endParaRPr lang="en-US" sz="2000" dirty="0">
              <a:solidFill>
                <a:srgbClr val="800000"/>
              </a:solidFill>
              <a:latin typeface="Arial"/>
              <a:cs typeface="Arial"/>
            </a:endParaRPr>
          </a:p>
        </p:txBody>
      </p:sp>
      <p:sp>
        <p:nvSpPr>
          <p:cNvPr id="3" name="TextBox 2"/>
          <p:cNvSpPr txBox="1"/>
          <p:nvPr/>
        </p:nvSpPr>
        <p:spPr>
          <a:xfrm>
            <a:off x="594036" y="1044630"/>
            <a:ext cx="6647060" cy="8523355"/>
          </a:xfrm>
          <a:prstGeom prst="rect">
            <a:avLst/>
          </a:prstGeom>
          <a:noFill/>
        </p:spPr>
        <p:txBody>
          <a:bodyPr wrap="square" rtlCol="0">
            <a:spAutoFit/>
          </a:bodyPr>
          <a:lstStyle/>
          <a:p>
            <a:pPr>
              <a:lnSpc>
                <a:spcPct val="140000"/>
              </a:lnSpc>
            </a:pPr>
            <a:r>
              <a:rPr lang="en-US" sz="1400" dirty="0" smtClean="0"/>
              <a:t>	</a:t>
            </a:r>
            <a:r>
              <a:rPr lang="en-US" sz="1400" dirty="0" smtClean="0">
                <a:latin typeface="Arial"/>
                <a:cs typeface="Arial"/>
              </a:rPr>
              <a:t>Once there was a dog named Lilly. She lived in a place called Dog Town which is in New York State. It is a place for dogs where no people are allowed.</a:t>
            </a:r>
          </a:p>
          <a:p>
            <a:pPr>
              <a:lnSpc>
                <a:spcPct val="140000"/>
              </a:lnSpc>
            </a:pPr>
            <a:r>
              <a:rPr lang="en-US" sz="1400" dirty="0" smtClean="0">
                <a:latin typeface="Arial"/>
                <a:cs typeface="Arial"/>
              </a:rPr>
              <a:t>	One day Lilly was strolling around the block and she tripped on a big rock. As she got to her paws something interesting caught her eye. It was a hidden map! She examined the map. It was a map of Dog Town and it looked like a treasure map!  There were instructions on the map for Lilly to follow. 	</a:t>
            </a:r>
          </a:p>
          <a:p>
            <a:pPr>
              <a:lnSpc>
                <a:spcPct val="140000"/>
              </a:lnSpc>
            </a:pPr>
            <a:r>
              <a:rPr lang="en-US" sz="1400" dirty="0">
                <a:latin typeface="Arial"/>
                <a:cs typeface="Arial"/>
              </a:rPr>
              <a:t>	</a:t>
            </a:r>
            <a:r>
              <a:rPr lang="en-US" sz="1400" dirty="0" smtClean="0">
                <a:latin typeface="Arial"/>
                <a:cs typeface="Arial"/>
              </a:rPr>
              <a:t>The instructions said, “Follow one step each day for 3 days and you will find a treasure.”  Next it said, "Go around the old willow tree.” So she did. There she found another clue carved into the willow tree. It said, "Go to the house of the oldest dog in Dog Town.” Lilly knew that was old Mrs. </a:t>
            </a:r>
            <a:r>
              <a:rPr lang="en-US" sz="1400" dirty="0" err="1" smtClean="0">
                <a:latin typeface="Arial"/>
                <a:cs typeface="Arial"/>
              </a:rPr>
              <a:t>Corki</a:t>
            </a:r>
            <a:r>
              <a:rPr lang="en-US" sz="1400" dirty="0" smtClean="0">
                <a:latin typeface="Arial"/>
                <a:cs typeface="Arial"/>
              </a:rPr>
              <a:t>, a husky, whose house was on Howl Street. </a:t>
            </a:r>
          </a:p>
          <a:p>
            <a:pPr>
              <a:lnSpc>
                <a:spcPct val="140000"/>
              </a:lnSpc>
            </a:pPr>
            <a:r>
              <a:rPr lang="en-US" sz="1400" dirty="0" smtClean="0">
                <a:latin typeface="Arial"/>
                <a:cs typeface="Arial"/>
              </a:rPr>
              <a:t>	The next day Lilly went to Mrs. </a:t>
            </a:r>
            <a:r>
              <a:rPr lang="en-US" sz="1400" dirty="0" err="1" smtClean="0">
                <a:latin typeface="Arial"/>
                <a:cs typeface="Arial"/>
              </a:rPr>
              <a:t>Corki’s</a:t>
            </a:r>
            <a:r>
              <a:rPr lang="en-US" sz="1400" dirty="0" smtClean="0">
                <a:latin typeface="Arial"/>
                <a:cs typeface="Arial"/>
              </a:rPr>
              <a:t> house. Mrs. </a:t>
            </a:r>
            <a:r>
              <a:rPr lang="en-US" sz="1400" dirty="0" err="1" smtClean="0">
                <a:latin typeface="Arial"/>
                <a:cs typeface="Arial"/>
              </a:rPr>
              <a:t>Corki</a:t>
            </a:r>
            <a:r>
              <a:rPr lang="en-US" sz="1400" dirty="0" smtClean="0">
                <a:latin typeface="Arial"/>
                <a:cs typeface="Arial"/>
              </a:rPr>
              <a:t> gave her an old chew toy with a clue attached.   It said, "Go to your attic and you will find a wonderful surprise.”</a:t>
            </a:r>
          </a:p>
          <a:p>
            <a:pPr>
              <a:lnSpc>
                <a:spcPct val="140000"/>
              </a:lnSpc>
            </a:pPr>
            <a:r>
              <a:rPr lang="en-US" sz="1400" dirty="0" smtClean="0">
                <a:latin typeface="Arial"/>
                <a:cs typeface="Arial"/>
              </a:rPr>
              <a:t>	That night there was a storm. Lilly was afraid that her attic  might flood. But it didn’t!</a:t>
            </a:r>
          </a:p>
          <a:p>
            <a:pPr>
              <a:lnSpc>
                <a:spcPct val="140000"/>
              </a:lnSpc>
            </a:pPr>
            <a:r>
              <a:rPr lang="en-US" sz="1400" dirty="0" smtClean="0">
                <a:latin typeface="Arial"/>
                <a:cs typeface="Arial"/>
              </a:rPr>
              <a:t>	She woke up early and scurried to her attic like it was Christmas morning. There she found tons and tons of gold bones and the best kibble in the history of Dog Town! </a:t>
            </a:r>
          </a:p>
          <a:p>
            <a:pPr>
              <a:lnSpc>
                <a:spcPct val="140000"/>
              </a:lnSpc>
            </a:pPr>
            <a:r>
              <a:rPr lang="en-US" sz="1400" dirty="0" smtClean="0">
                <a:latin typeface="Arial"/>
                <a:cs typeface="Arial"/>
              </a:rPr>
              <a:t>	Lilly went to see the puppy mayor, Mr. Bark. Lilly told him about the treasure.  She decided to give all the golden bones to the Dog Town Animal Shelter so the poor animals could have toys, treats, and warm beds. Mr. Bark said, “That is a wonderful idea.” Then they planned a big party in the town square and Lilly brought the kibble! At the end of the party all the citizens of Dog Town said, "Dog Town is the best place in the world!”</a:t>
            </a:r>
          </a:p>
          <a:p>
            <a:pPr>
              <a:lnSpc>
                <a:spcPct val="140000"/>
              </a:lnSpc>
            </a:pPr>
            <a:endParaRPr lang="en-US" sz="1400" dirty="0">
              <a:latin typeface="Arial"/>
              <a:cs typeface="Arial"/>
            </a:endParaRPr>
          </a:p>
          <a:p>
            <a:pPr>
              <a:lnSpc>
                <a:spcPct val="140000"/>
              </a:lnSpc>
            </a:pPr>
            <a:r>
              <a:rPr lang="en-US" sz="1400" dirty="0" smtClean="0">
                <a:solidFill>
                  <a:srgbClr val="800000"/>
                </a:solidFill>
                <a:latin typeface="Arial"/>
                <a:cs typeface="Arial"/>
              </a:rPr>
              <a:t>Riley – Grade Three</a:t>
            </a:r>
          </a:p>
          <a:p>
            <a:endParaRPr lang="en-US" sz="1400" dirty="0">
              <a:latin typeface="Arial"/>
              <a:cs typeface="Arial"/>
            </a:endParaRPr>
          </a:p>
        </p:txBody>
      </p:sp>
    </p:spTree>
    <p:extLst>
      <p:ext uri="{BB962C8B-B14F-4D97-AF65-F5344CB8AC3E}">
        <p14:creationId xmlns:p14="http://schemas.microsoft.com/office/powerpoint/2010/main" val="3597233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1858" y="512073"/>
            <a:ext cx="6821174" cy="400110"/>
          </a:xfrm>
          <a:prstGeom prst="rect">
            <a:avLst/>
          </a:prstGeom>
          <a:noFill/>
        </p:spPr>
        <p:txBody>
          <a:bodyPr wrap="square" rtlCol="0">
            <a:spAutoFit/>
          </a:bodyPr>
          <a:lstStyle/>
          <a:p>
            <a:pPr algn="ctr"/>
            <a:r>
              <a:rPr lang="en-US" sz="2000" dirty="0" smtClean="0">
                <a:solidFill>
                  <a:srgbClr val="007980"/>
                </a:solidFill>
                <a:latin typeface="Arial"/>
                <a:cs typeface="Arial"/>
              </a:rPr>
              <a:t>Change</a:t>
            </a:r>
            <a:endParaRPr lang="en-US" sz="2000" dirty="0">
              <a:solidFill>
                <a:srgbClr val="007980"/>
              </a:solidFill>
              <a:latin typeface="Arial"/>
              <a:cs typeface="Arial"/>
            </a:endParaRPr>
          </a:p>
        </p:txBody>
      </p:sp>
      <p:sp>
        <p:nvSpPr>
          <p:cNvPr id="3" name="TextBox 2"/>
          <p:cNvSpPr txBox="1"/>
          <p:nvPr/>
        </p:nvSpPr>
        <p:spPr>
          <a:xfrm>
            <a:off x="501858" y="1004352"/>
            <a:ext cx="6821174" cy="8900891"/>
          </a:xfrm>
          <a:prstGeom prst="rect">
            <a:avLst/>
          </a:prstGeom>
          <a:noFill/>
        </p:spPr>
        <p:txBody>
          <a:bodyPr wrap="square" rtlCol="0">
            <a:spAutoFit/>
          </a:bodyPr>
          <a:lstStyle/>
          <a:p>
            <a:pPr>
              <a:lnSpc>
                <a:spcPct val="120000"/>
              </a:lnSpc>
            </a:pPr>
            <a:r>
              <a:rPr lang="en-US" sz="1400" dirty="0" smtClean="0">
                <a:latin typeface="Arial"/>
                <a:cs typeface="Arial"/>
              </a:rPr>
              <a:t>	“Mom?” “Can I have a dog?” I asked for about the millionth time. </a:t>
            </a:r>
          </a:p>
          <a:p>
            <a:pPr>
              <a:lnSpc>
                <a:spcPct val="120000"/>
              </a:lnSpc>
            </a:pPr>
            <a:r>
              <a:rPr lang="en-US" sz="1400" dirty="0" smtClean="0">
                <a:latin typeface="Arial"/>
                <a:cs typeface="Arial"/>
              </a:rPr>
              <a:t>	“Honey,” Mom said. Oh no, I thought. She only calls me honey when she’s sorry for me. “I have a new job. We are moving. I know it will be hard for you. Your dad and I will be working a lot. “</a:t>
            </a:r>
          </a:p>
          <a:p>
            <a:pPr>
              <a:lnSpc>
                <a:spcPct val="120000"/>
              </a:lnSpc>
            </a:pPr>
            <a:r>
              <a:rPr lang="en-US" sz="1400" dirty="0" smtClean="0">
                <a:latin typeface="Arial"/>
                <a:cs typeface="Arial"/>
              </a:rPr>
              <a:t>	“It’s okay,” I replied. But of course it wasn’t. I liked my friends and my school. I liked my room and our house. </a:t>
            </a:r>
          </a:p>
          <a:p>
            <a:pPr>
              <a:lnSpc>
                <a:spcPct val="120000"/>
              </a:lnSpc>
            </a:pPr>
            <a:r>
              <a:rPr lang="en-US" sz="1400" dirty="0" smtClean="0">
                <a:latin typeface="Arial"/>
                <a:cs typeface="Arial"/>
              </a:rPr>
              <a:t>	“We will live in Alaska.” I do not like snow. Alaska always looks like an island on a USA map; white, cold, and lonely. It was always snowing. They had record cold temperatures. “I got you some dog postcards so you can write to your friends. Dad got you packing boxes with puppies on them.” I didn’t care. WE WERE MOVING. </a:t>
            </a:r>
          </a:p>
          <a:p>
            <a:pPr>
              <a:lnSpc>
                <a:spcPct val="120000"/>
              </a:lnSpc>
            </a:pPr>
            <a:r>
              <a:rPr lang="en-US" sz="1400" dirty="0" smtClean="0">
                <a:latin typeface="Arial"/>
                <a:cs typeface="Arial"/>
              </a:rPr>
              <a:t>	“Thanks,” I said quietly. “I guess I’ll start packing.” Before I knew it my cute dog packing boxes were in the truck. </a:t>
            </a:r>
          </a:p>
          <a:p>
            <a:pPr>
              <a:lnSpc>
                <a:spcPct val="120000"/>
              </a:lnSpc>
            </a:pPr>
            <a:r>
              <a:rPr lang="en-US" sz="1400" dirty="0" smtClean="0">
                <a:latin typeface="Arial"/>
                <a:cs typeface="Arial"/>
              </a:rPr>
              <a:t>	We were at an airport. After waiting in a long line, we got to security. Security is scary! Lots of beeping and checking. Good thing I took my phone out of my pocket! Soon, we went to our gate. The plane </a:t>
            </a:r>
            <a:r>
              <a:rPr lang="en-US" sz="1400" i="1" dirty="0" err="1" smtClean="0">
                <a:latin typeface="Arial"/>
                <a:cs typeface="Arial"/>
              </a:rPr>
              <a:t>wooshed</a:t>
            </a:r>
            <a:r>
              <a:rPr lang="en-US" sz="1400" dirty="0" smtClean="0">
                <a:latin typeface="Arial"/>
                <a:cs typeface="Arial"/>
              </a:rPr>
              <a:t> and took off. I took a last glimpse at the place where I grew up. It looked like doll villages, and cities built for </a:t>
            </a:r>
            <a:r>
              <a:rPr lang="en-US" sz="1400" dirty="0" err="1" smtClean="0">
                <a:latin typeface="Arial"/>
                <a:cs typeface="Arial"/>
              </a:rPr>
              <a:t>Barbies</a:t>
            </a:r>
            <a:r>
              <a:rPr lang="en-US" sz="1400" dirty="0" smtClean="0">
                <a:latin typeface="Arial"/>
                <a:cs typeface="Arial"/>
              </a:rPr>
              <a:t> in the cold dawn air. Then- poof the plane was in the clouds. I felt in my carry on for the </a:t>
            </a:r>
            <a:r>
              <a:rPr lang="en-US" sz="1400" dirty="0" err="1" smtClean="0">
                <a:latin typeface="Arial"/>
                <a:cs typeface="Arial"/>
              </a:rPr>
              <a:t>iPad</a:t>
            </a:r>
            <a:r>
              <a:rPr lang="en-US" sz="1400" dirty="0" smtClean="0">
                <a:latin typeface="Arial"/>
                <a:cs typeface="Arial"/>
              </a:rPr>
              <a:t> I brought with me. This was going to be a long trip. Snore, snort, snore. I looked over at dad and giggled. He had fallen asleep, and dad snores- a lot! </a:t>
            </a:r>
          </a:p>
          <a:p>
            <a:pPr>
              <a:lnSpc>
                <a:spcPct val="120000"/>
              </a:lnSpc>
            </a:pPr>
            <a:r>
              <a:rPr lang="en-US" sz="1400" dirty="0" smtClean="0">
                <a:latin typeface="Arial"/>
                <a:cs typeface="Arial"/>
              </a:rPr>
              <a:t>	It felt like we were on the plane forever, but finally we pulled into our new driveway. Our new house looked pretty from the outside; bare on the inside. It was waiting for our furniture. The big burly men hustled our furniture and packing boxes inside. Once I finished unpacking, my room was nice. I began to feel comfortable. As all the excitement from the morning wore off, I realized how tired I was. I rested on my bed with a fashion magazine. The first day of school was tomorrow, and I wanted to make a good entrance. After all, you can’t go into a new school looking ridiculous. </a:t>
            </a:r>
          </a:p>
          <a:p>
            <a:pPr>
              <a:lnSpc>
                <a:spcPct val="120000"/>
              </a:lnSpc>
            </a:pPr>
            <a:r>
              <a:rPr lang="en-US" sz="1400" dirty="0" smtClean="0">
                <a:latin typeface="Arial"/>
                <a:cs typeface="Arial"/>
              </a:rPr>
              <a:t>	As I fell asleep I was disturbed with many thoughts. </a:t>
            </a:r>
            <a:r>
              <a:rPr lang="en-US" sz="1400" i="1" dirty="0" smtClean="0">
                <a:latin typeface="Arial"/>
                <a:cs typeface="Arial"/>
              </a:rPr>
              <a:t>What if nobody liked me? What if I slipped and fell in front of everybody? What if I said the wrong answer? What if</a:t>
            </a:r>
            <a:r>
              <a:rPr lang="en-US" sz="1400" dirty="0" smtClean="0">
                <a:latin typeface="Arial"/>
                <a:cs typeface="Arial"/>
              </a:rPr>
              <a:t>… I finally closed my eyes and fell into an uneasy sleep.  </a:t>
            </a:r>
          </a:p>
          <a:p>
            <a:pPr indent="0">
              <a:lnSpc>
                <a:spcPct val="120000"/>
              </a:lnSpc>
            </a:pPr>
            <a:r>
              <a:rPr lang="en-US" sz="1400" dirty="0" smtClean="0">
                <a:latin typeface="Arial"/>
                <a:cs typeface="Arial"/>
              </a:rPr>
              <a:t>	“Honey, time for breakfast!” </a:t>
            </a:r>
            <a:r>
              <a:rPr lang="en-US" sz="1400" i="1" dirty="0" smtClean="0">
                <a:latin typeface="Arial"/>
                <a:cs typeface="Arial"/>
              </a:rPr>
              <a:t>Rats</a:t>
            </a:r>
            <a:r>
              <a:rPr lang="en-US" sz="1400" dirty="0" smtClean="0">
                <a:latin typeface="Arial"/>
                <a:cs typeface="Arial"/>
              </a:rPr>
              <a:t>. Shoving my fluffy pink skirt and vest on, I rushed downstairs, socks in hand. My mom had made waffles! They were my favorite. Too bad I was too nervous to eat. I tried to eat, just to show my mom I liked</a:t>
            </a:r>
          </a:p>
          <a:p>
            <a:endParaRPr lang="en-US" dirty="0"/>
          </a:p>
        </p:txBody>
      </p:sp>
    </p:spTree>
    <p:extLst>
      <p:ext uri="{BB962C8B-B14F-4D97-AF65-F5344CB8AC3E}">
        <p14:creationId xmlns:p14="http://schemas.microsoft.com/office/powerpoint/2010/main" val="3472583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2584" y="491590"/>
            <a:ext cx="6800690" cy="8875243"/>
          </a:xfrm>
          <a:prstGeom prst="rect">
            <a:avLst/>
          </a:prstGeom>
          <a:noFill/>
        </p:spPr>
        <p:txBody>
          <a:bodyPr wrap="square" rtlCol="0">
            <a:spAutoFit/>
          </a:bodyPr>
          <a:lstStyle/>
          <a:p>
            <a:pPr>
              <a:lnSpc>
                <a:spcPct val="120000"/>
              </a:lnSpc>
            </a:pPr>
            <a:r>
              <a:rPr lang="en-US" sz="1400" dirty="0" smtClean="0">
                <a:latin typeface="Arial"/>
                <a:cs typeface="Arial"/>
              </a:rPr>
              <a:t>the special breakfast she had made for me. Then I hurriedly laced and tied my shoes and grabbed my purple backpack from its new hook on the wall. Rushing past half full packing boxes in the hall, I arrived just in time to meet the bus. </a:t>
            </a:r>
            <a:r>
              <a:rPr lang="en-US" sz="1400" dirty="0" err="1" smtClean="0">
                <a:latin typeface="Arial"/>
                <a:cs typeface="Arial"/>
              </a:rPr>
              <a:t>Brr</a:t>
            </a:r>
            <a:r>
              <a:rPr lang="en-US" sz="1400" dirty="0" smtClean="0">
                <a:latin typeface="Arial"/>
                <a:cs typeface="Arial"/>
              </a:rPr>
              <a:t>, I felt like a penguin standing in the Arctic it was so cold!</a:t>
            </a:r>
          </a:p>
          <a:p>
            <a:pPr>
              <a:lnSpc>
                <a:spcPct val="120000"/>
              </a:lnSpc>
            </a:pPr>
            <a:r>
              <a:rPr lang="en-US" sz="1400" dirty="0" smtClean="0">
                <a:latin typeface="Arial"/>
                <a:cs typeface="Arial"/>
              </a:rPr>
              <a:t>	I tried to appear graceful and nice, but unlucky for me, I stepped on my shoelace and fell- spilling my books all over. Two girls in the front seat snickered. One said, “Look at Miss Bambi!” I blushed deeply and practically ran to an open seat. This was not going as planned! It was snowy and gloomy out. All day at school wasn’t much better. I could barely get out a squeak when the teacher called on me. The girls called me Bambi (from the slipping and falling incident), Rat (from the squeak), Fluff Face (after my fluffy clothes) and The New Girl- all in one day! </a:t>
            </a:r>
          </a:p>
          <a:p>
            <a:pPr>
              <a:lnSpc>
                <a:spcPct val="120000"/>
              </a:lnSpc>
            </a:pPr>
            <a:r>
              <a:rPr lang="en-US" sz="1400" dirty="0">
                <a:latin typeface="Arial"/>
                <a:cs typeface="Arial"/>
              </a:rPr>
              <a:t>	</a:t>
            </a:r>
            <a:r>
              <a:rPr lang="en-US" sz="1400" dirty="0" smtClean="0">
                <a:latin typeface="Arial"/>
                <a:cs typeface="Arial"/>
              </a:rPr>
              <a:t>As I headed out to walk home, (There was no way I was riding the bus now!) I saw her. Curled up under a dripping gutter was a whimpering husky! One paw was cut up, she was muddy, and she was adorable. “Oh!” I said, careful not to frighten her. I crouched down, knowing some dogs could be aggressive if touched when injured. She thumped her tail. I moved closer. More tail thumping. I petted her. I slowly got up and ran home as fast as possible. “Mom!” I called, “There is a husky on the school doorstep. She’s hurt!” Mom rushed downstairs and we both rushed to the dog. My mom carefully put the dog in the car and we drove to the vet. The vet stitched up the paw. To the dog I sniffed and said, “I hope you recover and get the good life that you deserve.”</a:t>
            </a:r>
          </a:p>
          <a:p>
            <a:pPr>
              <a:lnSpc>
                <a:spcPct val="120000"/>
              </a:lnSpc>
            </a:pPr>
            <a:r>
              <a:rPr lang="en-US" sz="1400" dirty="0" smtClean="0">
                <a:latin typeface="Arial"/>
                <a:cs typeface="Arial"/>
              </a:rPr>
              <a:t>	Mom said, “We’re taking her home. I will talk to your dad. You can keep her.” My mom knew somehow about my day. </a:t>
            </a:r>
          </a:p>
          <a:p>
            <a:pPr>
              <a:lnSpc>
                <a:spcPct val="120000"/>
              </a:lnSpc>
            </a:pPr>
            <a:r>
              <a:rPr lang="en-US" sz="1400" dirty="0" smtClean="0">
                <a:latin typeface="Arial"/>
                <a:cs typeface="Arial"/>
              </a:rPr>
              <a:t>	But this was wonderful! I was speechless. So I just hugged my mom </a:t>
            </a:r>
            <a:r>
              <a:rPr lang="en-US" sz="1400" dirty="0" err="1" smtClean="0">
                <a:latin typeface="Arial"/>
                <a:cs typeface="Arial"/>
              </a:rPr>
              <a:t>rreeaallyy</a:t>
            </a:r>
            <a:r>
              <a:rPr lang="en-US" sz="1400" dirty="0" smtClean="0">
                <a:latin typeface="Arial"/>
                <a:cs typeface="Arial"/>
              </a:rPr>
              <a:t> tight. “Thank you,” I said. </a:t>
            </a:r>
          </a:p>
          <a:p>
            <a:pPr>
              <a:lnSpc>
                <a:spcPct val="120000"/>
              </a:lnSpc>
            </a:pPr>
            <a:r>
              <a:rPr lang="en-US" sz="1400" dirty="0" smtClean="0">
                <a:latin typeface="Arial"/>
                <a:cs typeface="Arial"/>
              </a:rPr>
              <a:t>	We put up FOUND DOG posters. Then we ripped them down because no one claimed her. Either that or no one wanted her. Now we only had one problem left- what to name her. Suddenly, it hit me. She was my dog because I found her. I had a lot of change in my life recently; none of it was good. Until, of course, I found the dog! So I’ll call her Change!  It was a perfect idea for the perfect name! </a:t>
            </a:r>
          </a:p>
          <a:p>
            <a:pPr>
              <a:lnSpc>
                <a:spcPct val="120000"/>
              </a:lnSpc>
            </a:pPr>
            <a:r>
              <a:rPr lang="en-US" sz="1400" dirty="0" smtClean="0">
                <a:latin typeface="Arial"/>
                <a:cs typeface="Arial"/>
              </a:rPr>
              <a:t>	So all in all, everything turned out fine in the end. Change is not always a bad thing, after all!</a:t>
            </a:r>
          </a:p>
          <a:p>
            <a:pPr>
              <a:lnSpc>
                <a:spcPct val="120000"/>
              </a:lnSpc>
            </a:pPr>
            <a:endParaRPr lang="en-US" sz="1400" dirty="0">
              <a:latin typeface="Arial"/>
              <a:cs typeface="Arial"/>
            </a:endParaRPr>
          </a:p>
          <a:p>
            <a:pPr>
              <a:lnSpc>
                <a:spcPct val="120000"/>
              </a:lnSpc>
            </a:pPr>
            <a:r>
              <a:rPr lang="en-US" sz="1400" dirty="0" smtClean="0">
                <a:solidFill>
                  <a:srgbClr val="007980"/>
                </a:solidFill>
                <a:latin typeface="Arial"/>
                <a:cs typeface="Arial"/>
              </a:rPr>
              <a:t>Ennis – Grade Four</a:t>
            </a:r>
            <a:endParaRPr lang="en-US" sz="1400" dirty="0">
              <a:solidFill>
                <a:srgbClr val="007980"/>
              </a:solidFill>
              <a:latin typeface="Arial"/>
              <a:cs typeface="Arial"/>
            </a:endParaRPr>
          </a:p>
        </p:txBody>
      </p:sp>
    </p:spTree>
    <p:extLst>
      <p:ext uri="{BB962C8B-B14F-4D97-AF65-F5344CB8AC3E}">
        <p14:creationId xmlns:p14="http://schemas.microsoft.com/office/powerpoint/2010/main" val="1945456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2100" y="532556"/>
            <a:ext cx="6821174" cy="400110"/>
          </a:xfrm>
          <a:prstGeom prst="rect">
            <a:avLst/>
          </a:prstGeom>
          <a:noFill/>
        </p:spPr>
        <p:txBody>
          <a:bodyPr wrap="square" rtlCol="0">
            <a:spAutoFit/>
          </a:bodyPr>
          <a:lstStyle/>
          <a:p>
            <a:pPr algn="ctr"/>
            <a:r>
              <a:rPr lang="en-US" sz="2000" dirty="0" smtClean="0">
                <a:solidFill>
                  <a:schemeClr val="accent6">
                    <a:lumMod val="50000"/>
                  </a:schemeClr>
                </a:solidFill>
                <a:latin typeface="Arial"/>
                <a:cs typeface="Arial"/>
              </a:rPr>
              <a:t>The Gargoyle</a:t>
            </a:r>
            <a:endParaRPr lang="en-US" sz="2000" dirty="0">
              <a:solidFill>
                <a:schemeClr val="accent6">
                  <a:lumMod val="50000"/>
                </a:schemeClr>
              </a:solidFill>
              <a:latin typeface="Arial"/>
              <a:cs typeface="Arial"/>
            </a:endParaRPr>
          </a:p>
        </p:txBody>
      </p:sp>
      <p:sp>
        <p:nvSpPr>
          <p:cNvPr id="3" name="TextBox 2"/>
          <p:cNvSpPr txBox="1"/>
          <p:nvPr/>
        </p:nvSpPr>
        <p:spPr>
          <a:xfrm>
            <a:off x="512100" y="1065112"/>
            <a:ext cx="6821174" cy="7015253"/>
          </a:xfrm>
          <a:prstGeom prst="rect">
            <a:avLst/>
          </a:prstGeom>
          <a:noFill/>
        </p:spPr>
        <p:txBody>
          <a:bodyPr wrap="square" rtlCol="0">
            <a:spAutoFit/>
          </a:bodyPr>
          <a:lstStyle/>
          <a:p>
            <a:pPr>
              <a:lnSpc>
                <a:spcPct val="140000"/>
              </a:lnSpc>
            </a:pPr>
            <a:r>
              <a:rPr lang="en-US" sz="1400" dirty="0" smtClean="0">
                <a:latin typeface="Arial"/>
                <a:cs typeface="Arial"/>
              </a:rPr>
              <a:t>	On a frigid night, high above a British castle on a ledge, far too small, stood a gargoyle.  He had once been used as a decoration for the garden that grew hundreds of feet below. He stood, the tallest of the statues, with sharp teeth and claws, wings on his back, and horns showing like daggers.  His eyes were as dark as a cavern at night.</a:t>
            </a:r>
          </a:p>
          <a:p>
            <a:pPr>
              <a:lnSpc>
                <a:spcPct val="140000"/>
              </a:lnSpc>
            </a:pPr>
            <a:r>
              <a:rPr lang="en-US" sz="1400" dirty="0" smtClean="0">
                <a:latin typeface="Arial"/>
                <a:cs typeface="Arial"/>
              </a:rPr>
              <a:t>	But he had one thing that could not be seen, his spirit. He was always restless as he watched rabbits and squirrels scurrying around free in the garden and beyond. He saw wolves prowling near the rustling forest.  Beyond he could see the wild deer and stallions prancing around the meadows. And above, the doves and eagles soared. For hundreds of years, the gargoyle had watched the animals roaming freely and wished deep in his heart to do the same.</a:t>
            </a:r>
          </a:p>
          <a:p>
            <a:pPr>
              <a:lnSpc>
                <a:spcPct val="140000"/>
              </a:lnSpc>
            </a:pPr>
            <a:r>
              <a:rPr lang="en-US" sz="1400" dirty="0" smtClean="0">
                <a:latin typeface="Arial"/>
                <a:cs typeface="Arial"/>
              </a:rPr>
              <a:t>	Days and years passed. Then one fall day, the gargoyle suddenly felt an incredibly strong will inside of himself. He felt a strong snap! Could he? Was he? Expecting to feel the weight of the rock, he pulled harder.  Instead of feeling the heaviness on his shoulders, he felt nothing. After that, he felt himself slightly hovering in the air.  He hovered a bit higher. The gargoyle began to soar.  A sudden wave of happiness washed over him. He flew high in the crystal blue ski over the squirrels and rabbits, and glided above the wolves. He flew watching over the deer and stallions, as he soared with the eagles and doves. It dawned on him that he had finally fulfilled his dream.</a:t>
            </a:r>
          </a:p>
          <a:p>
            <a:pPr>
              <a:lnSpc>
                <a:spcPct val="140000"/>
              </a:lnSpc>
            </a:pPr>
            <a:endParaRPr lang="en-US" sz="1400" dirty="0">
              <a:latin typeface="Arial"/>
              <a:cs typeface="Arial"/>
            </a:endParaRPr>
          </a:p>
          <a:p>
            <a:pPr>
              <a:lnSpc>
                <a:spcPct val="140000"/>
              </a:lnSpc>
            </a:pPr>
            <a:r>
              <a:rPr lang="en-US" sz="1400" dirty="0" smtClean="0">
                <a:solidFill>
                  <a:srgbClr val="984807"/>
                </a:solidFill>
                <a:latin typeface="Arial"/>
                <a:cs typeface="Arial"/>
              </a:rPr>
              <a:t>Nicole – Grade Four</a:t>
            </a:r>
          </a:p>
          <a:p>
            <a:pPr>
              <a:lnSpc>
                <a:spcPct val="130000"/>
              </a:lnSpc>
            </a:pPr>
            <a:endParaRPr lang="en-US" sz="1400" dirty="0">
              <a:latin typeface="Arial"/>
              <a:cs typeface="Arial"/>
            </a:endParaRPr>
          </a:p>
        </p:txBody>
      </p:sp>
    </p:spTree>
    <p:extLst>
      <p:ext uri="{BB962C8B-B14F-4D97-AF65-F5344CB8AC3E}">
        <p14:creationId xmlns:p14="http://schemas.microsoft.com/office/powerpoint/2010/main" val="959577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2100" y="460866"/>
            <a:ext cx="6800690" cy="400110"/>
          </a:xfrm>
          <a:prstGeom prst="rect">
            <a:avLst/>
          </a:prstGeom>
          <a:noFill/>
        </p:spPr>
        <p:txBody>
          <a:bodyPr wrap="square" rtlCol="0">
            <a:spAutoFit/>
          </a:bodyPr>
          <a:lstStyle/>
          <a:p>
            <a:pPr algn="ctr"/>
            <a:r>
              <a:rPr lang="en-US" sz="2000" dirty="0" smtClean="0">
                <a:solidFill>
                  <a:srgbClr val="316C01"/>
                </a:solidFill>
                <a:latin typeface="Arial"/>
                <a:cs typeface="Arial"/>
              </a:rPr>
              <a:t>The Attack of </a:t>
            </a:r>
            <a:r>
              <a:rPr lang="en-US" sz="2000" dirty="0" err="1" smtClean="0">
                <a:solidFill>
                  <a:srgbClr val="316C01"/>
                </a:solidFill>
                <a:latin typeface="Arial"/>
                <a:cs typeface="Arial"/>
              </a:rPr>
              <a:t>Shonkwege</a:t>
            </a:r>
            <a:r>
              <a:rPr lang="en-US" sz="2000" dirty="0" smtClean="0">
                <a:solidFill>
                  <a:srgbClr val="316C01"/>
                </a:solidFill>
                <a:latin typeface="Arial"/>
                <a:cs typeface="Arial"/>
              </a:rPr>
              <a:t> Village</a:t>
            </a:r>
            <a:endParaRPr lang="en-US" sz="2000" dirty="0">
              <a:solidFill>
                <a:srgbClr val="316C01"/>
              </a:solidFill>
              <a:latin typeface="Arial"/>
              <a:cs typeface="Arial"/>
            </a:endParaRPr>
          </a:p>
        </p:txBody>
      </p:sp>
      <p:sp>
        <p:nvSpPr>
          <p:cNvPr id="3" name="TextBox 2"/>
          <p:cNvSpPr txBox="1"/>
          <p:nvPr/>
        </p:nvSpPr>
        <p:spPr>
          <a:xfrm>
            <a:off x="512100" y="860976"/>
            <a:ext cx="6800690" cy="9324086"/>
          </a:xfrm>
          <a:prstGeom prst="rect">
            <a:avLst/>
          </a:prstGeom>
          <a:noFill/>
        </p:spPr>
        <p:txBody>
          <a:bodyPr wrap="square" rtlCol="0">
            <a:spAutoFit/>
          </a:bodyPr>
          <a:lstStyle/>
          <a:p>
            <a:pPr>
              <a:lnSpc>
                <a:spcPct val="130000"/>
              </a:lnSpc>
            </a:pPr>
            <a:r>
              <a:rPr lang="en-US" sz="1400" dirty="0" smtClean="0">
                <a:latin typeface="Arial"/>
                <a:cs typeface="Arial"/>
              </a:rPr>
              <a:t>	One sunny September morning, I went to the market square to purchase chicken for my grandmother to prepare the day’s meal. It was a busy sight because of the large crowd there. People were buying and selling mangoes, apples, </a:t>
            </a:r>
            <a:r>
              <a:rPr lang="en-US" sz="1400" dirty="0" err="1" smtClean="0">
                <a:latin typeface="Arial"/>
                <a:cs typeface="Arial"/>
              </a:rPr>
              <a:t>chim</a:t>
            </a:r>
            <a:r>
              <a:rPr lang="en-US" sz="1400" dirty="0" smtClean="0">
                <a:latin typeface="Arial"/>
                <a:cs typeface="Arial"/>
              </a:rPr>
              <a:t> </a:t>
            </a:r>
            <a:r>
              <a:rPr lang="en-US" sz="1400" dirty="0" err="1" smtClean="0">
                <a:latin typeface="Arial"/>
                <a:cs typeface="Arial"/>
              </a:rPr>
              <a:t>chim</a:t>
            </a:r>
            <a:r>
              <a:rPr lang="en-US" sz="1400" dirty="0" smtClean="0">
                <a:latin typeface="Arial"/>
                <a:cs typeface="Arial"/>
              </a:rPr>
              <a:t> (African dough snack), and even </a:t>
            </a:r>
            <a:r>
              <a:rPr lang="en-US" sz="1400" dirty="0" err="1" smtClean="0">
                <a:latin typeface="Arial"/>
                <a:cs typeface="Arial"/>
              </a:rPr>
              <a:t>moi</a:t>
            </a:r>
            <a:r>
              <a:rPr lang="en-US" sz="1400" dirty="0" smtClean="0">
                <a:latin typeface="Arial"/>
                <a:cs typeface="Arial"/>
              </a:rPr>
              <a:t> </a:t>
            </a:r>
            <a:r>
              <a:rPr lang="en-US" sz="1400" dirty="0" err="1" smtClean="0">
                <a:latin typeface="Arial"/>
                <a:cs typeface="Arial"/>
              </a:rPr>
              <a:t>moi</a:t>
            </a:r>
            <a:r>
              <a:rPr lang="en-US" sz="1400" dirty="0" smtClean="0">
                <a:latin typeface="Arial"/>
                <a:cs typeface="Arial"/>
              </a:rPr>
              <a:t> (African bean pudding). As I scratched my head, yawning while heading over to one of the chicken stands, four large black vans came to a screeching halt, throwing dust all over the market square and scattering chickens looking for their morning meal. I heard a voice yell “</a:t>
            </a:r>
            <a:r>
              <a:rPr lang="en-US" sz="1400" dirty="0" err="1" smtClean="0">
                <a:latin typeface="Arial"/>
                <a:cs typeface="Arial"/>
              </a:rPr>
              <a:t>Yamien</a:t>
            </a:r>
            <a:r>
              <a:rPr lang="en-US" sz="1400" dirty="0" smtClean="0">
                <a:latin typeface="Arial"/>
                <a:cs typeface="Arial"/>
              </a:rPr>
              <a:t>” [meaning “here they come” in </a:t>
            </a:r>
            <a:r>
              <a:rPr lang="en-US" sz="1400" dirty="0" err="1" smtClean="0">
                <a:latin typeface="Arial"/>
                <a:cs typeface="Arial"/>
              </a:rPr>
              <a:t>Okweje</a:t>
            </a:r>
            <a:r>
              <a:rPr lang="en-US" sz="1400" dirty="0" smtClean="0">
                <a:latin typeface="Arial"/>
                <a:cs typeface="Arial"/>
              </a:rPr>
              <a:t> language], as masked men wearing kaftans holding big weapons jumped out of the vans. Their ferocious sight alone made me take to my heels, as everyone started screaming and running in different directions, including running into the evil forest where the village chief told people not to go.</a:t>
            </a:r>
          </a:p>
          <a:p>
            <a:pPr>
              <a:lnSpc>
                <a:spcPct val="130000"/>
              </a:lnSpc>
            </a:pPr>
            <a:r>
              <a:rPr lang="en-US" sz="1400" dirty="0">
                <a:latin typeface="Arial"/>
                <a:cs typeface="Arial"/>
              </a:rPr>
              <a:t>	</a:t>
            </a:r>
            <a:r>
              <a:rPr lang="en-US" sz="1400" i="1" dirty="0" smtClean="0">
                <a:latin typeface="Arial"/>
                <a:cs typeface="Arial"/>
              </a:rPr>
              <a:t>Who were those men? </a:t>
            </a:r>
            <a:r>
              <a:rPr lang="en-US" sz="1400" dirty="0" smtClean="0">
                <a:latin typeface="Arial"/>
                <a:cs typeface="Arial"/>
              </a:rPr>
              <a:t>That was my first thought, and </a:t>
            </a:r>
            <a:r>
              <a:rPr lang="en-US" sz="1400" i="1" dirty="0" smtClean="0">
                <a:latin typeface="Arial"/>
                <a:cs typeface="Arial"/>
              </a:rPr>
              <a:t>who were they looking for? </a:t>
            </a:r>
            <a:r>
              <a:rPr lang="en-US" sz="1400" dirty="0" smtClean="0">
                <a:latin typeface="Arial"/>
                <a:cs typeface="Arial"/>
              </a:rPr>
              <a:t>I tried to hide behind the large </a:t>
            </a:r>
            <a:r>
              <a:rPr lang="en-US" sz="1400" dirty="0" err="1" smtClean="0">
                <a:latin typeface="Arial"/>
                <a:cs typeface="Arial"/>
              </a:rPr>
              <a:t>Kwaka</a:t>
            </a:r>
            <a:r>
              <a:rPr lang="en-US" sz="1400" dirty="0" smtClean="0">
                <a:latin typeface="Arial"/>
                <a:cs typeface="Arial"/>
              </a:rPr>
              <a:t> tree planted on the land the village gave to the missionaries to build the clinic, but I heard whispering on the right side of the </a:t>
            </a:r>
            <a:r>
              <a:rPr lang="en-US" sz="1400" dirty="0" err="1" smtClean="0">
                <a:latin typeface="Arial"/>
                <a:cs typeface="Arial"/>
              </a:rPr>
              <a:t>Kwaka</a:t>
            </a:r>
            <a:r>
              <a:rPr lang="en-US" sz="1400" dirty="0" smtClean="0">
                <a:latin typeface="Arial"/>
                <a:cs typeface="Arial"/>
              </a:rPr>
              <a:t> tree. I was eager to investigate the noise, but I thought </a:t>
            </a:r>
            <a:r>
              <a:rPr lang="en-US" sz="1400" i="1" dirty="0" smtClean="0">
                <a:latin typeface="Arial"/>
                <a:cs typeface="Arial"/>
              </a:rPr>
              <a:t>is it really worth it </a:t>
            </a:r>
            <a:r>
              <a:rPr lang="en-US" sz="1400" dirty="0" smtClean="0">
                <a:latin typeface="Arial"/>
                <a:cs typeface="Arial"/>
              </a:rPr>
              <a:t>when I knew I should be running to find a better hiding place. </a:t>
            </a:r>
          </a:p>
          <a:p>
            <a:pPr>
              <a:lnSpc>
                <a:spcPct val="130000"/>
              </a:lnSpc>
            </a:pPr>
            <a:r>
              <a:rPr lang="en-US" sz="1400" dirty="0" smtClean="0">
                <a:latin typeface="Arial"/>
                <a:cs typeface="Arial"/>
              </a:rPr>
              <a:t> 	I took the situation into my own hands, and took a step towards the whispering, but then it was silent. It was so silent you could hear the wind blowing the </a:t>
            </a:r>
            <a:r>
              <a:rPr lang="en-US" sz="1400" dirty="0" err="1" smtClean="0">
                <a:latin typeface="Arial"/>
                <a:cs typeface="Arial"/>
              </a:rPr>
              <a:t>akama</a:t>
            </a:r>
            <a:r>
              <a:rPr lang="en-US" sz="1400" dirty="0" smtClean="0">
                <a:latin typeface="Arial"/>
                <a:cs typeface="Arial"/>
              </a:rPr>
              <a:t> grass. At this point I saw a hooded figure stand up. I did not know if the figure was a threat to me in any way. I just stood there in fear, not knowing what to do like an </a:t>
            </a:r>
            <a:r>
              <a:rPr lang="en-US" sz="1400" dirty="0" err="1" smtClean="0">
                <a:latin typeface="Arial"/>
                <a:cs typeface="Arial"/>
              </a:rPr>
              <a:t>Onakwi</a:t>
            </a:r>
            <a:r>
              <a:rPr lang="en-US" sz="1400" dirty="0" smtClean="0">
                <a:latin typeface="Arial"/>
                <a:cs typeface="Arial"/>
              </a:rPr>
              <a:t> [meaning “sitting coward”]. Then I saw five men sliding down the hill screaming, “</a:t>
            </a:r>
            <a:r>
              <a:rPr lang="en-US" sz="1400" dirty="0" err="1" smtClean="0">
                <a:latin typeface="Arial"/>
                <a:cs typeface="Arial"/>
              </a:rPr>
              <a:t>Uniqua</a:t>
            </a:r>
            <a:r>
              <a:rPr lang="en-US" sz="1400" dirty="0" smtClean="0">
                <a:latin typeface="Arial"/>
                <a:cs typeface="Arial"/>
              </a:rPr>
              <a:t>” and “</a:t>
            </a:r>
            <a:r>
              <a:rPr lang="en-US" sz="1400" dirty="0" err="1" smtClean="0">
                <a:latin typeface="Arial"/>
                <a:cs typeface="Arial"/>
              </a:rPr>
              <a:t>Umbre</a:t>
            </a:r>
            <a:r>
              <a:rPr lang="en-US" sz="1400" dirty="0" smtClean="0">
                <a:latin typeface="Arial"/>
                <a:cs typeface="Arial"/>
              </a:rPr>
              <a:t> </a:t>
            </a:r>
            <a:r>
              <a:rPr lang="en-US" sz="1400" dirty="0" err="1" smtClean="0">
                <a:latin typeface="Arial"/>
                <a:cs typeface="Arial"/>
              </a:rPr>
              <a:t>lolo</a:t>
            </a:r>
            <a:r>
              <a:rPr lang="en-US" sz="1400" dirty="0" smtClean="0">
                <a:latin typeface="Arial"/>
                <a:cs typeface="Arial"/>
              </a:rPr>
              <a:t>” while coming towards me. I did not have to stop and think about what to do. This time I just ran without looking back. </a:t>
            </a:r>
          </a:p>
          <a:p>
            <a:pPr>
              <a:lnSpc>
                <a:spcPct val="130000"/>
              </a:lnSpc>
            </a:pPr>
            <a:r>
              <a:rPr lang="en-US" sz="1400" dirty="0" smtClean="0">
                <a:latin typeface="Arial"/>
                <a:cs typeface="Arial"/>
              </a:rPr>
              <a:t>	I came to a stop, my shoes digging into the hard ground. The five men and a few more came from all directions towards me. I was almost surrounded. </a:t>
            </a:r>
          </a:p>
          <a:p>
            <a:pPr>
              <a:lnSpc>
                <a:spcPct val="130000"/>
              </a:lnSpc>
            </a:pPr>
            <a:r>
              <a:rPr lang="en-US" sz="1400" dirty="0" smtClean="0">
                <a:latin typeface="Arial"/>
                <a:cs typeface="Arial"/>
              </a:rPr>
              <a:t>	When I looked to my right and saw my favorite bathing river, I sprinted straight ahead and dived into the water. Trying my best to tread water, I asked myself,</a:t>
            </a:r>
            <a:r>
              <a:rPr lang="en-US" sz="1400" i="1" dirty="0" smtClean="0">
                <a:latin typeface="Arial"/>
                <a:cs typeface="Arial"/>
              </a:rPr>
              <a:t> “Will the men dive in after me?” </a:t>
            </a:r>
            <a:r>
              <a:rPr lang="en-US" sz="1400" dirty="0" smtClean="0">
                <a:latin typeface="Arial"/>
                <a:cs typeface="Arial"/>
              </a:rPr>
              <a:t>I did not wait to see if they were in the water, but gave it my best to swim across the river. I lifted my head slightly to see what was going on. I saw the men conversing and pointing at my direction, so I kept on swimming. </a:t>
            </a:r>
          </a:p>
          <a:p>
            <a:pPr>
              <a:lnSpc>
                <a:spcPct val="130000"/>
              </a:lnSpc>
            </a:pPr>
            <a:r>
              <a:rPr lang="en-US" sz="1400" dirty="0" smtClean="0">
                <a:latin typeface="Arial"/>
                <a:cs typeface="Arial"/>
              </a:rPr>
              <a:t>	</a:t>
            </a:r>
            <a:endParaRPr lang="en-US" dirty="0"/>
          </a:p>
        </p:txBody>
      </p:sp>
    </p:spTree>
    <p:extLst>
      <p:ext uri="{BB962C8B-B14F-4D97-AF65-F5344CB8AC3E}">
        <p14:creationId xmlns:p14="http://schemas.microsoft.com/office/powerpoint/2010/main" val="464955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3552" y="501831"/>
            <a:ext cx="6780206" cy="3984680"/>
          </a:xfrm>
          <a:prstGeom prst="rect">
            <a:avLst/>
          </a:prstGeom>
          <a:noFill/>
        </p:spPr>
        <p:txBody>
          <a:bodyPr wrap="square" rtlCol="0">
            <a:spAutoFit/>
          </a:bodyPr>
          <a:lstStyle/>
          <a:p>
            <a:pPr>
              <a:lnSpc>
                <a:spcPct val="130000"/>
              </a:lnSpc>
            </a:pPr>
            <a:r>
              <a:rPr lang="en-US" sz="1400" dirty="0" smtClean="0">
                <a:latin typeface="Arial"/>
                <a:cs typeface="Arial"/>
              </a:rPr>
              <a:t>	When I did not hear the voices conversing, I climbed out of the river thinking</a:t>
            </a:r>
            <a:endParaRPr lang="en-US" sz="1400" dirty="0" smtClean="0"/>
          </a:p>
          <a:p>
            <a:pPr indent="0">
              <a:lnSpc>
                <a:spcPct val="130000"/>
              </a:lnSpc>
            </a:pPr>
            <a:r>
              <a:rPr lang="en-US" sz="1400" dirty="0" smtClean="0">
                <a:latin typeface="Arial"/>
                <a:cs typeface="Arial"/>
              </a:rPr>
              <a:t>The </a:t>
            </a:r>
            <a:r>
              <a:rPr lang="en-US" sz="1400" dirty="0" smtClean="0"/>
              <a:t>coast was clear. Suddenly someone threw a dark sack over my head and started </a:t>
            </a:r>
          </a:p>
          <a:p>
            <a:pPr indent="0">
              <a:lnSpc>
                <a:spcPct val="130000"/>
              </a:lnSpc>
            </a:pPr>
            <a:r>
              <a:rPr lang="en-US" sz="1400" dirty="0" smtClean="0"/>
              <a:t>dragging me. I screamed, kicking out, trying to get my head out of the suffocating sack. I heard a door open and then I felt myself floating for a moment until I hit a hard surface, that's when I knew someone threw me on the floor of a vehicle.</a:t>
            </a:r>
          </a:p>
          <a:p>
            <a:pPr>
              <a:lnSpc>
                <a:spcPct val="130000"/>
              </a:lnSpc>
            </a:pPr>
            <a:r>
              <a:rPr lang="en-US" sz="1400" dirty="0" smtClean="0"/>
              <a:t> 	Laying still on the hard floor, I heard voices of men and women close to me.  I was terrified because I could not see what was going on, until someone pulled the sack off my head.  I turned and saw a fierce looking man with tribal marks on his cheeks raise an </a:t>
            </a:r>
            <a:r>
              <a:rPr lang="en-US" sz="1400" dirty="0" err="1" smtClean="0"/>
              <a:t>igweputa</a:t>
            </a:r>
            <a:r>
              <a:rPr lang="en-US" sz="1400" dirty="0" smtClean="0"/>
              <a:t> weapon. I screamed. I woke up. It was just a nightmare. What a dream I thought, gazing at Canandaigua Lake through my window, and remembering the news of the </a:t>
            </a:r>
            <a:r>
              <a:rPr lang="en-US" sz="1400" dirty="0" err="1" smtClean="0"/>
              <a:t>Chibuk</a:t>
            </a:r>
            <a:r>
              <a:rPr lang="en-US" sz="1400" dirty="0" smtClean="0"/>
              <a:t> girls kidnapped by </a:t>
            </a:r>
            <a:r>
              <a:rPr lang="en-US" sz="1400" dirty="0" err="1" smtClean="0"/>
              <a:t>Boko</a:t>
            </a:r>
            <a:r>
              <a:rPr lang="en-US" sz="1400" dirty="0" smtClean="0"/>
              <a:t> Haram.         </a:t>
            </a:r>
          </a:p>
          <a:p>
            <a:pPr>
              <a:lnSpc>
                <a:spcPct val="130000"/>
              </a:lnSpc>
            </a:pPr>
            <a:endParaRPr lang="en-US" sz="1400" dirty="0"/>
          </a:p>
          <a:p>
            <a:pPr>
              <a:lnSpc>
                <a:spcPct val="130000"/>
              </a:lnSpc>
            </a:pPr>
            <a:r>
              <a:rPr lang="en-US" sz="1400" dirty="0" err="1" smtClean="0">
                <a:solidFill>
                  <a:srgbClr val="316C01"/>
                </a:solidFill>
              </a:rPr>
              <a:t>Chiazokam</a:t>
            </a:r>
            <a:r>
              <a:rPr lang="en-US" sz="1400" dirty="0" smtClean="0">
                <a:solidFill>
                  <a:srgbClr val="316C01"/>
                </a:solidFill>
              </a:rPr>
              <a:t> – Grade Five   </a:t>
            </a:r>
          </a:p>
          <a:p>
            <a:pPr>
              <a:lnSpc>
                <a:spcPct val="120000"/>
              </a:lnSpc>
            </a:pPr>
            <a:endParaRPr lang="en-US" sz="1400" dirty="0" smtClean="0">
              <a:latin typeface="Arial"/>
              <a:cs typeface="Arial"/>
            </a:endParaRPr>
          </a:p>
        </p:txBody>
      </p:sp>
    </p:spTree>
    <p:extLst>
      <p:ext uri="{BB962C8B-B14F-4D97-AF65-F5344CB8AC3E}">
        <p14:creationId xmlns:p14="http://schemas.microsoft.com/office/powerpoint/2010/main" val="20175000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838</TotalTime>
  <Words>1390</Words>
  <Application>Microsoft Office PowerPoint</Application>
  <PresentationFormat>Custom</PresentationFormat>
  <Paragraphs>346</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Red Barn Publishers and Educational Consultants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PATRICIA  MARTIN</dc:creator>
  <cp:lastModifiedBy>Townsend, Lee Ann</cp:lastModifiedBy>
  <cp:revision>22</cp:revision>
  <dcterms:created xsi:type="dcterms:W3CDTF">2016-08-16T23:29:20Z</dcterms:created>
  <dcterms:modified xsi:type="dcterms:W3CDTF">2016-09-19T19:18:02Z</dcterms:modified>
</cp:coreProperties>
</file>