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257" r:id="rId4"/>
    <p:sldId id="271" r:id="rId5"/>
    <p:sldId id="269" r:id="rId6"/>
    <p:sldId id="270" r:id="rId7"/>
    <p:sldId id="258" r:id="rId8"/>
    <p:sldId id="268" r:id="rId9"/>
    <p:sldId id="265" r:id="rId10"/>
    <p:sldId id="266" r:id="rId11"/>
    <p:sldId id="259" r:id="rId12"/>
    <p:sldId id="260" r:id="rId13"/>
    <p:sldId id="261" r:id="rId14"/>
    <p:sldId id="267" r:id="rId15"/>
    <p:sldId id="263" r:id="rId16"/>
    <p:sldId id="262" r:id="rId17"/>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80"/>
    <a:srgbClr val="006A00"/>
    <a:srgbClr val="000076"/>
    <a:srgbClr val="FD5707"/>
    <a:srgbClr val="6600CC"/>
    <a:srgbClr val="FF00FF"/>
    <a:srgbClr val="804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2" d="100"/>
          <a:sy n="52" d="100"/>
        </p:scale>
        <p:origin x="2472" y="72"/>
      </p:cViewPr>
      <p:guideLst>
        <p:guide orient="horz" pos="2880"/>
        <p:guide pos="2160"/>
      </p:guideLst>
    </p:cSldViewPr>
  </p:slideViewPr>
  <p:notesTextViewPr>
    <p:cViewPr>
      <p:scale>
        <a:sx n="100" d="100"/>
        <a:sy n="100" d="100"/>
      </p:scale>
      <p:origin x="0" y="0"/>
    </p:cViewPr>
  </p:notesTextViewPr>
  <p:sorterViewPr>
    <p:cViewPr>
      <p:scale>
        <a:sx n="300" d="100"/>
        <a:sy n="3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24625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68904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8956812"/>
      </p:ext>
    </p:extLst>
  </p:cSld>
  <p:clrMap bg1="lt1" tx1="dk1" bg2="lt2" tx2="dk2" accent1="accent1" accent2="accent2" accent3="accent3" accent4="accent4" accent5="accent5" accent6="accent6" hlink="hlink" folHlink="folHlink"/>
  <p:sldLayoutIdLst>
    <p:sldLayoutId id="2147483649" r:id="rId1"/>
    <p:sldLayoutId id="2147483655"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5526" y="392185"/>
            <a:ext cx="6154107" cy="400110"/>
          </a:xfrm>
          <a:prstGeom prst="rect">
            <a:avLst/>
          </a:prstGeom>
          <a:noFill/>
        </p:spPr>
        <p:txBody>
          <a:bodyPr wrap="square" rtlCol="0">
            <a:spAutoFit/>
          </a:bodyPr>
          <a:lstStyle/>
          <a:p>
            <a:pPr algn="ctr"/>
            <a:r>
              <a:rPr lang="en-US" sz="2000" dirty="0" smtClean="0">
                <a:solidFill>
                  <a:srgbClr val="800000"/>
                </a:solidFill>
                <a:latin typeface="Arial"/>
                <a:cs typeface="Arial"/>
              </a:rPr>
              <a:t>Fun Times with My Uncle</a:t>
            </a:r>
            <a:endParaRPr lang="en-US" sz="2000" dirty="0">
              <a:solidFill>
                <a:srgbClr val="800000"/>
              </a:solidFill>
              <a:latin typeface="Arial"/>
              <a:cs typeface="Arial"/>
            </a:endParaRPr>
          </a:p>
        </p:txBody>
      </p:sp>
      <p:sp>
        <p:nvSpPr>
          <p:cNvPr id="5" name="TextBox 4"/>
          <p:cNvSpPr txBox="1"/>
          <p:nvPr/>
        </p:nvSpPr>
        <p:spPr>
          <a:xfrm>
            <a:off x="345526" y="868412"/>
            <a:ext cx="6154107" cy="6600267"/>
          </a:xfrm>
          <a:prstGeom prst="rect">
            <a:avLst/>
          </a:prstGeom>
          <a:noFill/>
        </p:spPr>
        <p:txBody>
          <a:bodyPr wrap="square" rtlCol="0">
            <a:spAutoFit/>
          </a:bodyPr>
          <a:lstStyle/>
          <a:p>
            <a:pPr indent="457200">
              <a:lnSpc>
                <a:spcPct val="130000"/>
              </a:lnSpc>
            </a:pPr>
            <a:r>
              <a:rPr lang="en-US" sz="1400" dirty="0" smtClean="0">
                <a:latin typeface="Arial"/>
                <a:cs typeface="Arial"/>
              </a:rPr>
              <a:t>One day I was sitting at home when I heard the phone ring. I answered it and my Uncle Vinnie was on the other end. He was calling me to spend time with him. I am so happy when he calls. I know that my uncle is always ready to do fun and interesting things with me.  We do so much together like riding our gas powered mini bikes.  He rides along side of me and I always go slowly so he can keep up with me!  Watching wrestling matches is another fun thing we do.  I love when we get to see them live! </a:t>
            </a:r>
          </a:p>
          <a:p>
            <a:pPr indent="457200">
              <a:lnSpc>
                <a:spcPct val="130000"/>
              </a:lnSpc>
            </a:pPr>
            <a:r>
              <a:rPr lang="en-US" sz="1400" dirty="0" smtClean="0">
                <a:latin typeface="Arial"/>
                <a:cs typeface="Arial"/>
              </a:rPr>
              <a:t>Uncle Vinnie has his own business and he teaches me about being a good business man.  When the weather is okay, I go and work with him.  I know how to use a ride-on lawn mower and to always be polite to the customers.</a:t>
            </a:r>
          </a:p>
          <a:p>
            <a:pPr indent="457200">
              <a:lnSpc>
                <a:spcPct val="130000"/>
              </a:lnSpc>
            </a:pPr>
            <a:r>
              <a:rPr lang="en-US" sz="1400" dirty="0" smtClean="0">
                <a:latin typeface="Arial"/>
                <a:cs typeface="Arial"/>
              </a:rPr>
              <a:t>I am pretty sure that a lot of kids have a great uncle or someone who spends time with them. But, I also know that a lot of them don’t.  </a:t>
            </a:r>
          </a:p>
          <a:p>
            <a:pPr indent="457200">
              <a:lnSpc>
                <a:spcPct val="130000"/>
              </a:lnSpc>
            </a:pPr>
            <a:r>
              <a:rPr lang="en-US" sz="1400" dirty="0" smtClean="0">
                <a:latin typeface="Arial"/>
                <a:cs typeface="Arial"/>
              </a:rPr>
              <a:t>My mom is always good to me and does a lot of great things for my sisters and me.  But, it’s nice to have a guy to hang out with. </a:t>
            </a:r>
          </a:p>
          <a:p>
            <a:pPr>
              <a:lnSpc>
                <a:spcPct val="130000"/>
              </a:lnSpc>
            </a:pPr>
            <a:r>
              <a:rPr lang="en-US" sz="1400" dirty="0" smtClean="0">
                <a:latin typeface="Arial"/>
                <a:cs typeface="Arial"/>
              </a:rPr>
              <a:t>It means so much to me that I have a positive influence in my life.  When I grow up, I want to be a dad and an uncle.  I want to make sure that no kids get left behind.  Maybe I can be a teacher or a person that works with kids. </a:t>
            </a:r>
          </a:p>
          <a:p>
            <a:pPr indent="457200">
              <a:lnSpc>
                <a:spcPct val="130000"/>
              </a:lnSpc>
            </a:pPr>
            <a:r>
              <a:rPr lang="en-US" sz="1400" dirty="0" smtClean="0">
                <a:latin typeface="Arial"/>
                <a:cs typeface="Arial"/>
              </a:rPr>
              <a:t>We all deserve to have fun and be loved.  My Uncle Vinnie has shown me that.</a:t>
            </a:r>
          </a:p>
          <a:p>
            <a:pPr indent="457200">
              <a:lnSpc>
                <a:spcPct val="130000"/>
              </a:lnSpc>
            </a:pPr>
            <a:endParaRPr lang="en-US" sz="1400" dirty="0">
              <a:latin typeface="Arial"/>
              <a:cs typeface="Arial"/>
            </a:endParaRPr>
          </a:p>
          <a:p>
            <a:pPr indent="457200">
              <a:lnSpc>
                <a:spcPct val="130000"/>
              </a:lnSpc>
            </a:pPr>
            <a:endParaRPr lang="en-US" sz="1400" dirty="0" smtClean="0">
              <a:latin typeface="Arial"/>
              <a:cs typeface="Arial"/>
            </a:endParaRPr>
          </a:p>
          <a:p>
            <a:r>
              <a:rPr lang="en-US" dirty="0" smtClean="0">
                <a:solidFill>
                  <a:srgbClr val="804000"/>
                </a:solidFill>
              </a:rPr>
              <a:t>Antonio – Grade Three </a:t>
            </a:r>
            <a:endParaRPr lang="en-US" dirty="0">
              <a:solidFill>
                <a:srgbClr val="804000"/>
              </a:solidFill>
            </a:endParaRPr>
          </a:p>
        </p:txBody>
      </p:sp>
    </p:spTree>
    <p:extLst>
      <p:ext uri="{BB962C8B-B14F-4D97-AF65-F5344CB8AC3E}">
        <p14:creationId xmlns:p14="http://schemas.microsoft.com/office/powerpoint/2010/main" val="3457394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542" y="448212"/>
            <a:ext cx="6098075" cy="6056527"/>
          </a:xfrm>
          <a:prstGeom prst="rect">
            <a:avLst/>
          </a:prstGeom>
          <a:noFill/>
        </p:spPr>
        <p:txBody>
          <a:bodyPr wrap="square" rtlCol="0">
            <a:spAutoFit/>
          </a:bodyPr>
          <a:lstStyle/>
          <a:p>
            <a:pPr>
              <a:lnSpc>
                <a:spcPct val="130000"/>
              </a:lnSpc>
            </a:pPr>
            <a:r>
              <a:rPr lang="en-US" sz="1400" dirty="0">
                <a:latin typeface="Arial"/>
                <a:cs typeface="Arial"/>
              </a:rPr>
              <a:t>As I bent down, I heard the sound of bushes swaying. When I looked up, I saw a majestic deer standing right in the line of shrubbery. Its caramel fur was caked with snow, an impressive set of antlers displayed above its head. For a minute, our</a:t>
            </a:r>
          </a:p>
          <a:p>
            <a:endParaRPr lang="en-US" sz="1400" dirty="0">
              <a:latin typeface="Arial"/>
              <a:cs typeface="Arial"/>
            </a:endParaRPr>
          </a:p>
          <a:p>
            <a:pPr>
              <a:lnSpc>
                <a:spcPct val="120000"/>
              </a:lnSpc>
            </a:pPr>
            <a:r>
              <a:rPr lang="en-US" sz="1400" dirty="0" smtClean="0">
                <a:latin typeface="Arial"/>
                <a:cs typeface="Arial"/>
              </a:rPr>
              <a:t>eyes </a:t>
            </a:r>
            <a:r>
              <a:rPr lang="en-US" sz="1400" dirty="0">
                <a:latin typeface="Arial"/>
                <a:cs typeface="Arial"/>
              </a:rPr>
              <a:t>locked. My heart skipped a beat. My breath caught in my chest. Its hazel eyes seemed to be speaking right to me. It comforted me, welcoming me into its home. I felt a powerful connection between us, as if the deer were speaking directly to me. I saw its soulful black eyes filled with feeling. A few minutes passed, although it seemed like hours. Then, I started to get up and the deer scampered off across the meadow and out of sight.</a:t>
            </a:r>
          </a:p>
          <a:p>
            <a:pPr>
              <a:lnSpc>
                <a:spcPct val="120000"/>
              </a:lnSpc>
            </a:pPr>
            <a:endParaRPr lang="en-US" sz="1400" dirty="0">
              <a:latin typeface="Arial"/>
              <a:cs typeface="Arial"/>
            </a:endParaRPr>
          </a:p>
          <a:p>
            <a:pPr>
              <a:lnSpc>
                <a:spcPct val="120000"/>
              </a:lnSpc>
            </a:pPr>
            <a:r>
              <a:rPr lang="en-US" sz="1400" dirty="0">
                <a:latin typeface="Arial"/>
                <a:cs typeface="Arial"/>
              </a:rPr>
              <a:t>I sighed and walked back to where my skis lay on the trail. Even though it was just for a few minutes, I will never forget it. To this day, I still wonder what the deer was trying to say as he stared at me with those round hazel eyes. Whatever it was, I felt a special connection as we looked at each other. One that I knew would last forever</a:t>
            </a:r>
            <a:r>
              <a:rPr lang="en-US" sz="1400" dirty="0" smtClean="0">
                <a:latin typeface="Arial"/>
                <a:cs typeface="Arial"/>
              </a:rPr>
              <a:t>.</a:t>
            </a:r>
          </a:p>
          <a:p>
            <a:pPr>
              <a:lnSpc>
                <a:spcPct val="120000"/>
              </a:lnSpc>
            </a:pPr>
            <a:endParaRPr lang="en-US" sz="1400" dirty="0">
              <a:latin typeface="Arial"/>
              <a:cs typeface="Arial"/>
            </a:endParaRPr>
          </a:p>
          <a:p>
            <a:pPr>
              <a:lnSpc>
                <a:spcPct val="120000"/>
              </a:lnSpc>
            </a:pPr>
            <a:endParaRPr lang="en-US" sz="1400" dirty="0" smtClean="0">
              <a:latin typeface="Arial"/>
              <a:cs typeface="Arial"/>
            </a:endParaRPr>
          </a:p>
          <a:p>
            <a:pPr>
              <a:lnSpc>
                <a:spcPct val="120000"/>
              </a:lnSpc>
            </a:pPr>
            <a:endParaRPr lang="en-US" sz="1400" dirty="0">
              <a:latin typeface="Arial"/>
              <a:cs typeface="Arial"/>
            </a:endParaRPr>
          </a:p>
          <a:p>
            <a:pPr>
              <a:lnSpc>
                <a:spcPct val="120000"/>
              </a:lnSpc>
            </a:pPr>
            <a:endParaRPr lang="en-US" sz="1400" dirty="0" smtClean="0">
              <a:latin typeface="Arial"/>
              <a:cs typeface="Arial"/>
            </a:endParaRPr>
          </a:p>
          <a:p>
            <a:pPr>
              <a:lnSpc>
                <a:spcPct val="120000"/>
              </a:lnSpc>
            </a:pPr>
            <a:r>
              <a:rPr lang="en-US" sz="1400" dirty="0" smtClean="0">
                <a:solidFill>
                  <a:srgbClr val="000080"/>
                </a:solidFill>
                <a:latin typeface="Arial"/>
                <a:cs typeface="Arial"/>
              </a:rPr>
              <a:t>Claire – Grade Six</a:t>
            </a:r>
            <a:endParaRPr lang="en-US" sz="1400" dirty="0">
              <a:solidFill>
                <a:srgbClr val="000080"/>
              </a:solidFill>
              <a:latin typeface="Arial"/>
              <a:cs typeface="Arial"/>
            </a:endParaRPr>
          </a:p>
          <a:p>
            <a:endParaRPr lang="en-US" sz="1300" dirty="0">
              <a:latin typeface="Arial"/>
              <a:cs typeface="Arial"/>
            </a:endParaRPr>
          </a:p>
        </p:txBody>
      </p:sp>
    </p:spTree>
    <p:extLst>
      <p:ext uri="{BB962C8B-B14F-4D97-AF65-F5344CB8AC3E}">
        <p14:creationId xmlns:p14="http://schemas.microsoft.com/office/powerpoint/2010/main" val="2953827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5526" y="410861"/>
            <a:ext cx="6144768" cy="400110"/>
          </a:xfrm>
          <a:prstGeom prst="rect">
            <a:avLst/>
          </a:prstGeom>
          <a:noFill/>
        </p:spPr>
        <p:txBody>
          <a:bodyPr wrap="square" rtlCol="0">
            <a:spAutoFit/>
          </a:bodyPr>
          <a:lstStyle/>
          <a:p>
            <a:pPr algn="ctr"/>
            <a:r>
              <a:rPr lang="en-US" sz="2000" dirty="0" smtClean="0">
                <a:solidFill>
                  <a:srgbClr val="FD5707"/>
                </a:solidFill>
                <a:latin typeface="Arial"/>
                <a:cs typeface="Arial"/>
              </a:rPr>
              <a:t>Because Of You</a:t>
            </a:r>
            <a:endParaRPr lang="en-US" sz="2000" dirty="0">
              <a:solidFill>
                <a:srgbClr val="FD5707"/>
              </a:solidFill>
              <a:latin typeface="Arial"/>
              <a:cs typeface="Arial"/>
            </a:endParaRPr>
          </a:p>
        </p:txBody>
      </p:sp>
      <p:sp>
        <p:nvSpPr>
          <p:cNvPr id="3" name="TextBox 2"/>
          <p:cNvSpPr txBox="1"/>
          <p:nvPr/>
        </p:nvSpPr>
        <p:spPr>
          <a:xfrm>
            <a:off x="345526" y="896425"/>
            <a:ext cx="6144768" cy="7835993"/>
          </a:xfrm>
          <a:prstGeom prst="rect">
            <a:avLst/>
          </a:prstGeom>
          <a:noFill/>
        </p:spPr>
        <p:txBody>
          <a:bodyPr wrap="square" rtlCol="0">
            <a:spAutoFit/>
          </a:bodyPr>
          <a:lstStyle/>
          <a:p>
            <a:pPr indent="342900" defTabSz="4070350">
              <a:lnSpc>
                <a:spcPct val="140000"/>
              </a:lnSpc>
            </a:pPr>
            <a:r>
              <a:rPr lang="en-US" sz="1200" dirty="0">
                <a:latin typeface="Comic Sans MS" pitchFamily="66" charset="0"/>
              </a:rPr>
              <a:t>Today you see what I really am, the beauty and glory I can perform. Watch and see a deathly piece of art...  The remaining trees blow over and slam to bits and pieces, every animal and insect scurrying out of their homes. The puzzle of the city's crust being taken apart, jagged lines running through the ground, almost shaking from laughter. The dark blue waves hit across the metal of the city buildings with exhaustion, spraying through the air with triumph. If you look closely, you see the dazzling ocean creatures that dance along the waves. The clouds, an angry gray, scream and roar, lighting up the sky. Yet instead of rain, snowflakes fall making a sheet of white. Blue fire creeps along the surface of the City of Evolution, leaving a trail of ashes behind.</a:t>
            </a:r>
          </a:p>
          <a:p>
            <a:pPr indent="342900" defTabSz="4070350">
              <a:lnSpc>
                <a:spcPct val="140000"/>
              </a:lnSpc>
            </a:pPr>
            <a:r>
              <a:rPr lang="en-US" sz="1200" dirty="0">
                <a:latin typeface="Comic Sans MS" pitchFamily="66" charset="0"/>
              </a:rPr>
              <a:t>In this horrible city you have never been satisfied with anything you have ever accomplished... You dumped oil into my beautiful clear water. You concealed the sea creatures in a coat of black. Terror surged desperately within them as the grime engulfed them. Your ships continued to leak the thick gooey muck into my water. You ask why the water is un-swimmable, the fish inedible, and the sand by the shore sprinkled with dying wonders? Because of you. And when my hands reached up, the beach pleading for help... Why did you never come?</a:t>
            </a:r>
          </a:p>
          <a:p>
            <a:pPr indent="342900" defTabSz="4070350">
              <a:lnSpc>
                <a:spcPct val="140000"/>
              </a:lnSpc>
            </a:pPr>
            <a:r>
              <a:rPr lang="en-US" sz="1200" dirty="0">
                <a:latin typeface="Comic Sans MS" pitchFamily="66" charset="0"/>
              </a:rPr>
              <a:t>During the next decade or so, this continued, yet something new and horrible started. Your hands gracefully, and without hesitation, led the machines to chop down my trees. The roots screamed with restraint as its body tilted and leaned to the side. It can no longer hold on, forced to let go of its upper half. It sat there, bare and headless, wondering what to do as it died. You ask why the land has become boring and plain, why there is an increase in a deadly poisonous gas, and why animals are becoming extinct? Because of you. And when you heard the roars of agony as the trees hit the ground... Why did you never stop? </a:t>
            </a:r>
          </a:p>
          <a:p>
            <a:pPr indent="342900" defTabSz="4070350">
              <a:lnSpc>
                <a:spcPct val="140000"/>
              </a:lnSpc>
            </a:pPr>
            <a:r>
              <a:rPr lang="en-US" sz="1200" dirty="0">
                <a:latin typeface="Comic Sans MS" pitchFamily="66" charset="0"/>
              </a:rPr>
              <a:t>As another decade occurred you discovered something to add to the City of Evolution that harmed my existence further.  You destroyed the peace in the air, the land, and the water with your nuclear weapons. I watched as my surface splashed with a fierce blow. The ground cowering beneath you was shaped into a bowl, scared of your violence and anger. The land was uprooted and the </a:t>
            </a:r>
            <a:r>
              <a:rPr lang="en-US" sz="1200" dirty="0" smtClean="0">
                <a:latin typeface="Comic Sans MS" pitchFamily="66" charset="0"/>
              </a:rPr>
              <a:t>water</a:t>
            </a:r>
            <a:endParaRPr lang="en-US" sz="1200" dirty="0">
              <a:latin typeface="Arial"/>
              <a:cs typeface="Arial"/>
            </a:endParaRPr>
          </a:p>
        </p:txBody>
      </p:sp>
    </p:spTree>
    <p:extLst>
      <p:ext uri="{BB962C8B-B14F-4D97-AF65-F5344CB8AC3E}">
        <p14:creationId xmlns:p14="http://schemas.microsoft.com/office/powerpoint/2010/main" val="1372762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4204" y="410861"/>
            <a:ext cx="6135429" cy="8353059"/>
          </a:xfrm>
          <a:prstGeom prst="rect">
            <a:avLst/>
          </a:prstGeom>
          <a:noFill/>
        </p:spPr>
        <p:txBody>
          <a:bodyPr wrap="square" rtlCol="0">
            <a:spAutoFit/>
          </a:bodyPr>
          <a:lstStyle/>
          <a:p>
            <a:pPr>
              <a:lnSpc>
                <a:spcPct val="140000"/>
              </a:lnSpc>
            </a:pPr>
            <a:r>
              <a:rPr lang="en-US" sz="1200" dirty="0" smtClean="0">
                <a:latin typeface="Comic Sans MS" pitchFamily="66" charset="0"/>
              </a:rPr>
              <a:t>slapped, rings </a:t>
            </a:r>
            <a:r>
              <a:rPr lang="en-US" sz="1200" dirty="0">
                <a:latin typeface="Comic Sans MS" pitchFamily="66" charset="0"/>
              </a:rPr>
              <a:t>of ash and an explosion of fire filled the air, turning what was once blue to black. You ask why your crops won't grow, why the stench of smoke filled the air, and why radiation consumed the City of Evolution? Because of you. And when your hand screamed in pain as you hit me... Why did you never feel misery? </a:t>
            </a:r>
          </a:p>
          <a:p>
            <a:pPr indent="342900">
              <a:lnSpc>
                <a:spcPct val="140000"/>
              </a:lnSpc>
            </a:pPr>
            <a:r>
              <a:rPr lang="en-US" sz="1200" dirty="0">
                <a:latin typeface="Comic Sans MS" pitchFamily="66" charset="0"/>
              </a:rPr>
              <a:t>As another decade passed and another arrived, I once again was forgotten by the people of Evolution. You burned more fossil fuels, increasing greenhouse gases. The earth's temperature in all regions has become hotter. You caused my water to dry out and vanish into thin air, leaving behind the weathered, naked skin of the city ground. You have set loose raging wild fires that blackened the soil. The poles have grown weak, causing polar bears and penguins to migrate into conditions in which they can't survive. You ask why your skin burnt in winter, with not enough water to satisfy, and charred homes that lay in the middle of a barren field? Because of you. And when you saw the ice break beneath a helpless animal... Why did you never feel remorse?</a:t>
            </a:r>
          </a:p>
          <a:p>
            <a:pPr indent="342900">
              <a:lnSpc>
                <a:spcPct val="140000"/>
              </a:lnSpc>
            </a:pPr>
            <a:r>
              <a:rPr lang="en-US" sz="1200" dirty="0">
                <a:latin typeface="Comic Sans MS" pitchFamily="66" charset="0"/>
              </a:rPr>
              <a:t>My dear reader, I also ask myself this question: why did you allow this city come to this?  You sat in the City of Evolution beside all of the other inhabitants, all of you thinking of yourselves. Instead of watching myself be destroyed by you and only you, I will fight back with my wind, my snow, my clouds, my fire, and my wish for vengeance...    </a:t>
            </a:r>
          </a:p>
          <a:p>
            <a:pPr indent="342900">
              <a:lnSpc>
                <a:spcPct val="140000"/>
              </a:lnSpc>
            </a:pPr>
            <a:r>
              <a:rPr lang="en-US" sz="1200" dirty="0">
                <a:latin typeface="Comic Sans MS" pitchFamily="66" charset="0"/>
              </a:rPr>
              <a:t>And that is my story. The story of how everything evolves into nothing. I have never understood why you would stand out in the middle of a rain storm, shivering and wet, yet stare up at me in awe. Why you'd go outside in the darkest time of night and smile up at my stars? Now as I the ugly, beautiful, wild nature look at the barren and empty City of Evolution, I realize that that was nothing but a phase. You are nothing but greedy and selfish, always taking, never giving. Reader, if you disagree, then you are also a liar. You poisoned my blood, burned my flesh, tore off my legs and arms, and  turned my face black. There will never be wonderful, living creatures that roam in my extravagance. </a:t>
            </a:r>
          </a:p>
          <a:p>
            <a:pPr indent="457200">
              <a:lnSpc>
                <a:spcPct val="140000"/>
              </a:lnSpc>
            </a:pPr>
            <a:r>
              <a:rPr lang="en-US" sz="1200" dirty="0">
                <a:latin typeface="Comic Sans MS" pitchFamily="66" charset="0"/>
              </a:rPr>
              <a:t>All because of you. </a:t>
            </a:r>
            <a:endParaRPr lang="en-US" sz="1200" dirty="0" smtClean="0">
              <a:latin typeface="Comic Sans MS" pitchFamily="66" charset="0"/>
            </a:endParaRPr>
          </a:p>
          <a:p>
            <a:pPr indent="457200">
              <a:lnSpc>
                <a:spcPct val="140000"/>
              </a:lnSpc>
            </a:pPr>
            <a:endParaRPr lang="en-US" sz="1200" dirty="0">
              <a:latin typeface="Comic Sans MS" pitchFamily="66" charset="0"/>
            </a:endParaRPr>
          </a:p>
          <a:p>
            <a:pPr indent="55563">
              <a:lnSpc>
                <a:spcPct val="140000"/>
              </a:lnSpc>
            </a:pPr>
            <a:r>
              <a:rPr lang="en-US" sz="1200" dirty="0" err="1" smtClean="0">
                <a:solidFill>
                  <a:srgbClr val="FD5707"/>
                </a:solidFill>
                <a:latin typeface="Comic Sans MS" pitchFamily="66" charset="0"/>
              </a:rPr>
              <a:t>Emel</a:t>
            </a:r>
            <a:r>
              <a:rPr lang="en-US" sz="1200" dirty="0" smtClean="0">
                <a:solidFill>
                  <a:srgbClr val="FD5707"/>
                </a:solidFill>
                <a:latin typeface="Comic Sans MS" pitchFamily="66" charset="0"/>
              </a:rPr>
              <a:t> – Grade Seven</a:t>
            </a:r>
            <a:endParaRPr lang="en-US" sz="1200" dirty="0">
              <a:solidFill>
                <a:srgbClr val="FD5707"/>
              </a:solidFill>
              <a:latin typeface="Comic Sans MS" pitchFamily="66" charset="0"/>
            </a:endParaRPr>
          </a:p>
          <a:p>
            <a:endParaRPr lang="en-US" sz="1200" dirty="0">
              <a:latin typeface="Arial"/>
              <a:cs typeface="Arial"/>
            </a:endParaRPr>
          </a:p>
        </p:txBody>
      </p:sp>
    </p:spTree>
    <p:extLst>
      <p:ext uri="{BB962C8B-B14F-4D97-AF65-F5344CB8AC3E}">
        <p14:creationId xmlns:p14="http://schemas.microsoft.com/office/powerpoint/2010/main" val="988620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2881" y="401524"/>
            <a:ext cx="6116752" cy="400110"/>
          </a:xfrm>
          <a:prstGeom prst="rect">
            <a:avLst/>
          </a:prstGeom>
          <a:noFill/>
        </p:spPr>
        <p:txBody>
          <a:bodyPr wrap="square" rtlCol="0">
            <a:spAutoFit/>
          </a:bodyPr>
          <a:lstStyle/>
          <a:p>
            <a:pPr algn="ctr"/>
            <a:r>
              <a:rPr lang="en-US" sz="2000" dirty="0" smtClean="0">
                <a:solidFill>
                  <a:srgbClr val="000076"/>
                </a:solidFill>
                <a:latin typeface="Arial"/>
                <a:cs typeface="Arial"/>
              </a:rPr>
              <a:t>The Lightning</a:t>
            </a:r>
            <a:endParaRPr lang="en-US" sz="2000" dirty="0">
              <a:solidFill>
                <a:srgbClr val="000076"/>
              </a:solidFill>
              <a:latin typeface="Arial"/>
              <a:cs typeface="Arial"/>
            </a:endParaRPr>
          </a:p>
        </p:txBody>
      </p:sp>
      <p:sp>
        <p:nvSpPr>
          <p:cNvPr id="3" name="TextBox 2"/>
          <p:cNvSpPr txBox="1"/>
          <p:nvPr/>
        </p:nvSpPr>
        <p:spPr>
          <a:xfrm>
            <a:off x="382881" y="877749"/>
            <a:ext cx="6116752" cy="1200329"/>
          </a:xfrm>
          <a:prstGeom prst="rect">
            <a:avLst/>
          </a:prstGeom>
          <a:noFill/>
        </p:spPr>
        <p:txBody>
          <a:bodyPr wrap="square" rtlCol="0">
            <a:spAutoFit/>
          </a:bodyPr>
          <a:lstStyle/>
          <a:p>
            <a:pPr indent="457200"/>
            <a:r>
              <a:rPr lang="en-US" sz="900" dirty="0" err="1">
                <a:solidFill>
                  <a:schemeClr val="tx1">
                    <a:lumMod val="95000"/>
                    <a:lumOff val="5000"/>
                  </a:schemeClr>
                </a:solidFill>
              </a:rPr>
              <a:t>Malala</a:t>
            </a:r>
            <a:r>
              <a:rPr lang="en-US" sz="900" dirty="0">
                <a:solidFill>
                  <a:schemeClr val="tx1">
                    <a:lumMod val="95000"/>
                    <a:lumOff val="5000"/>
                  </a:schemeClr>
                </a:solidFill>
              </a:rPr>
              <a:t> </a:t>
            </a:r>
            <a:r>
              <a:rPr lang="en-US" sz="900" dirty="0" err="1">
                <a:solidFill>
                  <a:schemeClr val="tx1">
                    <a:lumMod val="95000"/>
                    <a:lumOff val="5000"/>
                  </a:schemeClr>
                </a:solidFill>
              </a:rPr>
              <a:t>Yousafzai</a:t>
            </a:r>
            <a:r>
              <a:rPr lang="en-US" sz="900" dirty="0">
                <a:solidFill>
                  <a:schemeClr val="tx1">
                    <a:lumMod val="95000"/>
                    <a:lumOff val="5000"/>
                  </a:schemeClr>
                </a:solidFill>
              </a:rPr>
              <a:t> , from the town of </a:t>
            </a:r>
            <a:r>
              <a:rPr lang="en-US" sz="900" dirty="0" err="1">
                <a:solidFill>
                  <a:schemeClr val="tx1">
                    <a:lumMod val="95000"/>
                    <a:lumOff val="5000"/>
                  </a:schemeClr>
                </a:solidFill>
              </a:rPr>
              <a:t>Mingora</a:t>
            </a:r>
            <a:r>
              <a:rPr lang="en-US" sz="900" dirty="0">
                <a:solidFill>
                  <a:schemeClr val="tx1">
                    <a:lumMod val="95000"/>
                    <a:lumOff val="5000"/>
                  </a:schemeClr>
                </a:solidFill>
              </a:rPr>
              <a:t> in the Swat District, is known for her education and women's rights activism in the Swat Valley, where the Taliban had at times banned girls from attending school. In early 2009, </a:t>
            </a:r>
            <a:r>
              <a:rPr lang="en-US" sz="900" dirty="0" err="1">
                <a:solidFill>
                  <a:schemeClr val="tx1">
                    <a:lumMod val="95000"/>
                    <a:lumOff val="5000"/>
                  </a:schemeClr>
                </a:solidFill>
              </a:rPr>
              <a:t>Yousafzai</a:t>
            </a:r>
            <a:r>
              <a:rPr lang="en-US" sz="900" dirty="0">
                <a:solidFill>
                  <a:schemeClr val="tx1">
                    <a:lumMod val="95000"/>
                    <a:lumOff val="5000"/>
                  </a:schemeClr>
                </a:solidFill>
              </a:rPr>
              <a:t>, age 11, wrote a blog under a pseudonym for the BBC about her life under Taliban rule, their attempts to take control of the valley, and her views on promoting education for girls.</a:t>
            </a:r>
            <a:r>
              <a:rPr lang="en-US" sz="900" baseline="30000" dirty="0">
                <a:solidFill>
                  <a:schemeClr val="tx1">
                    <a:lumMod val="95000"/>
                    <a:lumOff val="5000"/>
                  </a:schemeClr>
                </a:solidFill>
              </a:rPr>
              <a:t> </a:t>
            </a:r>
            <a:r>
              <a:rPr lang="en-US" sz="900" dirty="0">
                <a:solidFill>
                  <a:schemeClr val="tx1">
                    <a:lumMod val="95000"/>
                    <a:lumOff val="5000"/>
                  </a:schemeClr>
                </a:solidFill>
              </a:rPr>
              <a:t>The next summer, the </a:t>
            </a:r>
            <a:r>
              <a:rPr lang="en-US" sz="900" i="1" dirty="0">
                <a:solidFill>
                  <a:schemeClr val="tx1">
                    <a:lumMod val="95000"/>
                    <a:lumOff val="5000"/>
                  </a:schemeClr>
                </a:solidFill>
              </a:rPr>
              <a:t>New York Times filmed a documentary </a:t>
            </a:r>
            <a:r>
              <a:rPr lang="en-US" sz="900" dirty="0">
                <a:solidFill>
                  <a:schemeClr val="tx1">
                    <a:lumMod val="95000"/>
                    <a:lumOff val="5000"/>
                  </a:schemeClr>
                </a:solidFill>
              </a:rPr>
              <a:t>about her life. </a:t>
            </a:r>
            <a:r>
              <a:rPr lang="en-US" sz="900" dirty="0" err="1">
                <a:solidFill>
                  <a:schemeClr val="tx1">
                    <a:lumMod val="95000"/>
                    <a:lumOff val="5000"/>
                  </a:schemeClr>
                </a:solidFill>
              </a:rPr>
              <a:t>Yousafzai</a:t>
            </a:r>
            <a:r>
              <a:rPr lang="en-US" sz="900" dirty="0">
                <a:solidFill>
                  <a:schemeClr val="tx1">
                    <a:lumMod val="95000"/>
                    <a:lumOff val="5000"/>
                  </a:schemeClr>
                </a:solidFill>
              </a:rPr>
              <a:t> became well known by giving interviews in print and on television</a:t>
            </a:r>
            <a:r>
              <a:rPr lang="en-US" sz="900" baseline="30000" dirty="0">
                <a:solidFill>
                  <a:schemeClr val="tx1">
                    <a:lumMod val="95000"/>
                    <a:lumOff val="5000"/>
                  </a:schemeClr>
                </a:solidFill>
              </a:rPr>
              <a:t>.</a:t>
            </a:r>
            <a:r>
              <a:rPr lang="en-US" sz="900" dirty="0">
                <a:solidFill>
                  <a:schemeClr val="tx1">
                    <a:lumMod val="95000"/>
                    <a:lumOff val="5000"/>
                  </a:schemeClr>
                </a:solidFill>
              </a:rPr>
              <a:t> </a:t>
            </a:r>
          </a:p>
          <a:p>
            <a:pPr indent="457200"/>
            <a:r>
              <a:rPr lang="en-US" sz="900" dirty="0">
                <a:solidFill>
                  <a:schemeClr val="tx1">
                    <a:lumMod val="95000"/>
                    <a:lumOff val="5000"/>
                  </a:schemeClr>
                </a:solidFill>
              </a:rPr>
              <a:t>On October 9, 2012, </a:t>
            </a:r>
            <a:r>
              <a:rPr lang="en-US" sz="900" dirty="0" err="1">
                <a:solidFill>
                  <a:schemeClr val="tx1">
                    <a:lumMod val="95000"/>
                    <a:lumOff val="5000"/>
                  </a:schemeClr>
                </a:solidFill>
              </a:rPr>
              <a:t>Yousafzai</a:t>
            </a:r>
            <a:r>
              <a:rPr lang="en-US" sz="900" dirty="0">
                <a:solidFill>
                  <a:schemeClr val="tx1">
                    <a:lumMod val="95000"/>
                    <a:lumOff val="5000"/>
                  </a:schemeClr>
                </a:solidFill>
              </a:rPr>
              <a:t> was shot in her head and neck by Taliban gunmen. She was returning home on a school bus.</a:t>
            </a:r>
            <a:r>
              <a:rPr lang="en-US" sz="900" baseline="30000" dirty="0">
                <a:solidFill>
                  <a:schemeClr val="tx1">
                    <a:lumMod val="95000"/>
                    <a:lumOff val="5000"/>
                  </a:schemeClr>
                </a:solidFill>
              </a:rPr>
              <a:t> </a:t>
            </a:r>
            <a:r>
              <a:rPr lang="en-US" sz="900" dirty="0">
                <a:solidFill>
                  <a:schemeClr val="tx1">
                    <a:lumMod val="95000"/>
                    <a:lumOff val="5000"/>
                  </a:schemeClr>
                </a:solidFill>
              </a:rPr>
              <a:t>She was unconscious and in critical condition for days. Finally  her condition improved enough for her to go to a hospital in the United Kingdom for intensive rehabilitation and recovery</a:t>
            </a:r>
            <a:r>
              <a:rPr lang="en-US" sz="900" dirty="0" smtClean="0">
                <a:solidFill>
                  <a:schemeClr val="tx1">
                    <a:lumMod val="95000"/>
                    <a:lumOff val="5000"/>
                  </a:schemeClr>
                </a:solidFill>
              </a:rPr>
              <a:t>.</a:t>
            </a:r>
            <a:endParaRPr lang="en-US" sz="900" dirty="0">
              <a:solidFill>
                <a:schemeClr val="tx1">
                  <a:lumMod val="95000"/>
                  <a:lumOff val="5000"/>
                </a:schemeClr>
              </a:solidFill>
            </a:endParaRPr>
          </a:p>
        </p:txBody>
      </p:sp>
      <p:sp>
        <p:nvSpPr>
          <p:cNvPr id="4" name="TextBox 3"/>
          <p:cNvSpPr txBox="1"/>
          <p:nvPr/>
        </p:nvSpPr>
        <p:spPr>
          <a:xfrm>
            <a:off x="382881" y="2185033"/>
            <a:ext cx="6116752" cy="6909585"/>
          </a:xfrm>
          <a:prstGeom prst="rect">
            <a:avLst/>
          </a:prstGeom>
          <a:noFill/>
        </p:spPr>
        <p:txBody>
          <a:bodyPr wrap="square" rtlCol="0">
            <a:spAutoFit/>
          </a:bodyPr>
          <a:lstStyle/>
          <a:p>
            <a:pPr algn="r"/>
            <a:r>
              <a:rPr lang="en-US" sz="1300" dirty="0">
                <a:solidFill>
                  <a:schemeClr val="tx1">
                    <a:lumMod val="95000"/>
                    <a:lumOff val="5000"/>
                  </a:schemeClr>
                </a:solidFill>
                <a:latin typeface="Arial"/>
                <a:cs typeface="Arial"/>
              </a:rPr>
              <a:t>10 November (</a:t>
            </a:r>
            <a:r>
              <a:rPr lang="en-US" sz="1300" dirty="0" err="1">
                <a:solidFill>
                  <a:schemeClr val="tx1">
                    <a:lumMod val="95000"/>
                    <a:lumOff val="5000"/>
                  </a:schemeClr>
                </a:solidFill>
                <a:latin typeface="Arial"/>
                <a:cs typeface="Arial"/>
              </a:rPr>
              <a:t>Malala</a:t>
            </a:r>
            <a:r>
              <a:rPr lang="en-US" sz="1300" dirty="0">
                <a:solidFill>
                  <a:schemeClr val="tx1">
                    <a:lumMod val="95000"/>
                    <a:lumOff val="5000"/>
                  </a:schemeClr>
                </a:solidFill>
                <a:latin typeface="Arial"/>
                <a:cs typeface="Arial"/>
              </a:rPr>
              <a:t> Day)</a:t>
            </a:r>
          </a:p>
          <a:p>
            <a:r>
              <a:rPr lang="en-US" sz="1300" dirty="0">
                <a:latin typeface="Arial"/>
                <a:cs typeface="Arial"/>
              </a:rPr>
              <a:t>Dear </a:t>
            </a:r>
            <a:r>
              <a:rPr lang="en-US" sz="1300" dirty="0" err="1">
                <a:latin typeface="Arial"/>
                <a:cs typeface="Arial"/>
              </a:rPr>
              <a:t>Malala</a:t>
            </a:r>
            <a:r>
              <a:rPr lang="en-US" sz="1300" dirty="0">
                <a:latin typeface="Arial"/>
                <a:cs typeface="Arial"/>
              </a:rPr>
              <a:t> </a:t>
            </a:r>
            <a:r>
              <a:rPr lang="en-US" sz="1300" dirty="0" err="1">
                <a:latin typeface="Arial"/>
                <a:cs typeface="Arial"/>
              </a:rPr>
              <a:t>Yousafzai</a:t>
            </a:r>
            <a:r>
              <a:rPr lang="en-US" sz="1300" dirty="0">
                <a:latin typeface="Arial"/>
                <a:cs typeface="Arial"/>
              </a:rPr>
              <a:t>,</a:t>
            </a:r>
          </a:p>
          <a:p>
            <a:endParaRPr lang="en-US" sz="1300" dirty="0">
              <a:latin typeface="Arial"/>
              <a:cs typeface="Arial"/>
            </a:endParaRPr>
          </a:p>
          <a:p>
            <a:pPr indent="457200"/>
            <a:r>
              <a:rPr lang="en-US" sz="1300" dirty="0">
                <a:latin typeface="Arial"/>
                <a:cs typeface="Arial"/>
              </a:rPr>
              <a:t>What a strong, brave girl you are. Every time I read your story I feel this indescribable emotion. The thought of women standing up for their rights fills me with intense joy and pride. You have influenced me and many others to keep believing women can still make a difference. </a:t>
            </a:r>
          </a:p>
          <a:p>
            <a:pPr indent="457200"/>
            <a:r>
              <a:rPr lang="en-US" sz="1300" dirty="0">
                <a:latin typeface="Arial"/>
                <a:cs typeface="Arial"/>
              </a:rPr>
              <a:t>Your encounter with the Taliban bewildered me and woke me up from this fog of thinking women were fine throughout the world. For the women in America suffrage was granted in 1920. Although women are free in my country, women are not free throughout this world. You have made me realize this. There are people in America fighting for women’s rights in other countries. Speaking up for one’s rights is basic to freedom. </a:t>
            </a:r>
          </a:p>
          <a:p>
            <a:pPr indent="457200"/>
            <a:r>
              <a:rPr lang="en-US" sz="1300" dirty="0">
                <a:latin typeface="Arial"/>
                <a:cs typeface="Arial"/>
              </a:rPr>
              <a:t>Women’s education should be equal to men’s education all around the world. I agree with you on that. Women have as much potential as men. We can take on traditional men’s tasks in business and politics just as men can take on traditional women’s tasks of child-care and human services.</a:t>
            </a:r>
          </a:p>
          <a:p>
            <a:pPr indent="457200"/>
            <a:r>
              <a:rPr lang="en-US" sz="1300" dirty="0">
                <a:latin typeface="Arial"/>
                <a:cs typeface="Arial"/>
              </a:rPr>
              <a:t>I believe that your dream of becoming a doctor will come true. Continue to believe in yourself, it will happen. I have complete faith in you. When I picture you, I see a mature young lady with a spark in her heart. I picture a young lady with a courageous and sophisticated attitude.</a:t>
            </a:r>
          </a:p>
          <a:p>
            <a:pPr indent="457200"/>
            <a:r>
              <a:rPr lang="en-US" sz="1300" dirty="0">
                <a:latin typeface="Arial"/>
                <a:cs typeface="Arial"/>
              </a:rPr>
              <a:t>You have reached one of your dreams</a:t>
            </a:r>
            <a:r>
              <a:rPr lang="en-US" sz="1300" dirty="0">
                <a:latin typeface="Arial"/>
                <a:cs typeface="Arial"/>
                <a:sym typeface="Wingdings" pitchFamily="2" charset="2"/>
              </a:rPr>
              <a:t>: to</a:t>
            </a:r>
            <a:r>
              <a:rPr lang="en-US" sz="1300" dirty="0">
                <a:latin typeface="Arial"/>
                <a:cs typeface="Arial"/>
              </a:rPr>
              <a:t> be heard. Many people throughout the world are listening.  Continue with your dauntless attitude. It’s inspiring so many people.</a:t>
            </a:r>
          </a:p>
          <a:p>
            <a:pPr indent="457200"/>
            <a:r>
              <a:rPr lang="en-US" sz="1300" dirty="0">
                <a:latin typeface="Arial"/>
                <a:cs typeface="Arial"/>
              </a:rPr>
              <a:t>You have influenced me to dream big and aim for the sky! You are still here for a reason; to complete your dreams and become who you want to be! Your recovery was a miracle. The Taliban must be baffled by your recovery. You have proved so many wrong. Keep up the belief! Never give up! You have affected so many! </a:t>
            </a:r>
          </a:p>
          <a:p>
            <a:r>
              <a:rPr lang="en-US" sz="1300" dirty="0">
                <a:latin typeface="Arial"/>
                <a:cs typeface="Arial"/>
              </a:rPr>
              <a:t>                                                                                                </a:t>
            </a:r>
          </a:p>
          <a:p>
            <a:r>
              <a:rPr lang="en-US" sz="1300" dirty="0">
                <a:latin typeface="Arial"/>
                <a:cs typeface="Arial"/>
              </a:rPr>
              <a:t>Sincerely, </a:t>
            </a:r>
            <a:endParaRPr lang="en-US" sz="1300" dirty="0" smtClean="0">
              <a:latin typeface="Arial"/>
              <a:cs typeface="Arial"/>
            </a:endParaRPr>
          </a:p>
          <a:p>
            <a:endParaRPr lang="en-US" sz="1300" dirty="0">
              <a:latin typeface="Arial"/>
              <a:cs typeface="Arial"/>
            </a:endParaRPr>
          </a:p>
          <a:p>
            <a:r>
              <a:rPr lang="en-US" sz="1300" dirty="0" err="1" smtClean="0">
                <a:solidFill>
                  <a:srgbClr val="000076"/>
                </a:solidFill>
                <a:latin typeface="Arial"/>
                <a:cs typeface="Arial"/>
              </a:rPr>
              <a:t>Mikayla</a:t>
            </a:r>
            <a:r>
              <a:rPr lang="en-US" sz="1300" dirty="0" smtClean="0">
                <a:solidFill>
                  <a:srgbClr val="000076"/>
                </a:solidFill>
                <a:latin typeface="Arial"/>
                <a:cs typeface="Arial"/>
              </a:rPr>
              <a:t> – Grade Eight</a:t>
            </a:r>
            <a:endParaRPr lang="en-US" sz="1300" dirty="0">
              <a:solidFill>
                <a:srgbClr val="000076"/>
              </a:solidFill>
              <a:latin typeface="Arial"/>
              <a:cs typeface="Arial"/>
            </a:endParaRPr>
          </a:p>
          <a:p>
            <a:endParaRPr lang="en-US" sz="1400" dirty="0">
              <a:latin typeface="Arial"/>
              <a:cs typeface="Arial"/>
            </a:endParaRPr>
          </a:p>
        </p:txBody>
      </p:sp>
      <p:cxnSp>
        <p:nvCxnSpPr>
          <p:cNvPr id="6" name="Straight Connector 5"/>
          <p:cNvCxnSpPr/>
          <p:nvPr/>
        </p:nvCxnSpPr>
        <p:spPr>
          <a:xfrm>
            <a:off x="382881" y="2185033"/>
            <a:ext cx="6116752" cy="0"/>
          </a:xfrm>
          <a:prstGeom prst="line">
            <a:avLst/>
          </a:prstGeom>
          <a:ln>
            <a:solidFill>
              <a:srgbClr val="000076"/>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23411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542" y="420199"/>
            <a:ext cx="6144768" cy="400110"/>
          </a:xfrm>
          <a:prstGeom prst="rect">
            <a:avLst/>
          </a:prstGeom>
          <a:noFill/>
        </p:spPr>
        <p:txBody>
          <a:bodyPr wrap="square" rtlCol="0">
            <a:spAutoFit/>
          </a:bodyPr>
          <a:lstStyle/>
          <a:p>
            <a:pPr algn="ctr"/>
            <a:r>
              <a:rPr lang="en-US" sz="2000" dirty="0" smtClean="0">
                <a:solidFill>
                  <a:srgbClr val="FF6600"/>
                </a:solidFill>
                <a:latin typeface="Arial"/>
                <a:cs typeface="Arial"/>
              </a:rPr>
              <a:t>Reflections of the First Women President</a:t>
            </a:r>
            <a:endParaRPr lang="en-US" sz="2000" dirty="0">
              <a:solidFill>
                <a:srgbClr val="FF6600"/>
              </a:solidFill>
              <a:latin typeface="Arial"/>
              <a:cs typeface="Arial"/>
            </a:endParaRPr>
          </a:p>
        </p:txBody>
      </p:sp>
      <p:sp>
        <p:nvSpPr>
          <p:cNvPr id="3" name="TextBox 2"/>
          <p:cNvSpPr txBox="1"/>
          <p:nvPr/>
        </p:nvSpPr>
        <p:spPr>
          <a:xfrm>
            <a:off x="373542" y="971127"/>
            <a:ext cx="6144768" cy="7363553"/>
          </a:xfrm>
          <a:prstGeom prst="rect">
            <a:avLst/>
          </a:prstGeom>
          <a:noFill/>
        </p:spPr>
        <p:txBody>
          <a:bodyPr wrap="square" rtlCol="0">
            <a:spAutoFit/>
          </a:bodyPr>
          <a:lstStyle/>
          <a:p>
            <a:pPr>
              <a:lnSpc>
                <a:spcPct val="130000"/>
              </a:lnSpc>
            </a:pPr>
            <a:r>
              <a:rPr lang="en-US" sz="1400" dirty="0">
                <a:latin typeface="Arial"/>
                <a:cs typeface="Arial"/>
              </a:rPr>
              <a:t>I am a woman. Strong and bold</a:t>
            </a:r>
          </a:p>
          <a:p>
            <a:pPr>
              <a:lnSpc>
                <a:spcPct val="130000"/>
              </a:lnSpc>
            </a:pPr>
            <a:r>
              <a:rPr lang="en-US" sz="1400" dirty="0">
                <a:latin typeface="Arial"/>
                <a:cs typeface="Arial"/>
              </a:rPr>
              <a:t>I wonder of endings, to stories untold.</a:t>
            </a:r>
          </a:p>
          <a:p>
            <a:pPr>
              <a:lnSpc>
                <a:spcPct val="130000"/>
              </a:lnSpc>
            </a:pPr>
            <a:r>
              <a:rPr lang="en-US" sz="1400" dirty="0">
                <a:latin typeface="Arial"/>
                <a:cs typeface="Arial"/>
              </a:rPr>
              <a:t>I hear voices quaver as I continue my speech.</a:t>
            </a:r>
          </a:p>
          <a:p>
            <a:pPr>
              <a:lnSpc>
                <a:spcPct val="130000"/>
              </a:lnSpc>
            </a:pPr>
            <a:r>
              <a:rPr lang="en-US" sz="1400" dirty="0">
                <a:latin typeface="Arial"/>
                <a:cs typeface="Arial"/>
              </a:rPr>
              <a:t>I see smiles on faces, coming out and grabbing hold of my will to help.</a:t>
            </a:r>
          </a:p>
          <a:p>
            <a:pPr>
              <a:lnSpc>
                <a:spcPct val="130000"/>
              </a:lnSpc>
            </a:pPr>
            <a:r>
              <a:rPr lang="en-US" sz="1400" dirty="0">
                <a:latin typeface="Arial"/>
                <a:cs typeface="Arial"/>
              </a:rPr>
              <a:t>I am not weak and I stand tall.</a:t>
            </a:r>
          </a:p>
          <a:p>
            <a:pPr>
              <a:lnSpc>
                <a:spcPct val="130000"/>
              </a:lnSpc>
            </a:pPr>
            <a:r>
              <a:rPr lang="en-US" sz="1400" dirty="0">
                <a:latin typeface="Arial"/>
                <a:cs typeface="Arial"/>
              </a:rPr>
              <a:t>I pretend I can’t hear the voices pulling me under.</a:t>
            </a:r>
          </a:p>
          <a:p>
            <a:pPr>
              <a:lnSpc>
                <a:spcPct val="130000"/>
              </a:lnSpc>
            </a:pPr>
            <a:r>
              <a:rPr lang="en-US" sz="1400" dirty="0">
                <a:latin typeface="Arial"/>
                <a:cs typeface="Arial"/>
              </a:rPr>
              <a:t>I feel strong with power, but won’t take advantage, for these people are</a:t>
            </a:r>
          </a:p>
          <a:p>
            <a:pPr>
              <a:lnSpc>
                <a:spcPct val="130000"/>
              </a:lnSpc>
            </a:pPr>
            <a:r>
              <a:rPr lang="en-US" sz="1400" dirty="0">
                <a:latin typeface="Arial"/>
                <a:cs typeface="Arial"/>
              </a:rPr>
              <a:t>My injured children and I carry the bandage.</a:t>
            </a:r>
          </a:p>
          <a:p>
            <a:pPr>
              <a:lnSpc>
                <a:spcPct val="130000"/>
              </a:lnSpc>
            </a:pPr>
            <a:r>
              <a:rPr lang="en-US" sz="1400" dirty="0">
                <a:latin typeface="Arial"/>
                <a:cs typeface="Arial"/>
              </a:rPr>
              <a:t>I touch rain, disrupting parades</a:t>
            </a:r>
          </a:p>
          <a:p>
            <a:pPr>
              <a:lnSpc>
                <a:spcPct val="130000"/>
              </a:lnSpc>
            </a:pPr>
            <a:r>
              <a:rPr lang="en-US" sz="1400" dirty="0">
                <a:latin typeface="Arial"/>
                <a:cs typeface="Arial"/>
              </a:rPr>
              <a:t>I lift my umbrella so they can continue with grace.</a:t>
            </a:r>
          </a:p>
          <a:p>
            <a:pPr>
              <a:lnSpc>
                <a:spcPct val="130000"/>
              </a:lnSpc>
            </a:pPr>
            <a:r>
              <a:rPr lang="en-US" sz="1400" dirty="0">
                <a:latin typeface="Arial"/>
                <a:cs typeface="Arial"/>
              </a:rPr>
              <a:t>I cry as I watch my children give way to sorrow</a:t>
            </a:r>
          </a:p>
          <a:p>
            <a:pPr>
              <a:lnSpc>
                <a:spcPct val="130000"/>
              </a:lnSpc>
            </a:pPr>
            <a:r>
              <a:rPr lang="en-US" sz="1400" dirty="0">
                <a:latin typeface="Arial"/>
                <a:cs typeface="Arial"/>
              </a:rPr>
              <a:t>I reach out my hand to lead them back.</a:t>
            </a:r>
          </a:p>
          <a:p>
            <a:pPr>
              <a:lnSpc>
                <a:spcPct val="130000"/>
              </a:lnSpc>
            </a:pPr>
            <a:r>
              <a:rPr lang="en-US" sz="1400" dirty="0">
                <a:latin typeface="Arial"/>
                <a:cs typeface="Arial"/>
              </a:rPr>
              <a:t>I worry for them, if it will be enough</a:t>
            </a:r>
          </a:p>
          <a:p>
            <a:pPr>
              <a:lnSpc>
                <a:spcPct val="130000"/>
              </a:lnSpc>
            </a:pPr>
            <a:r>
              <a:rPr lang="en-US" sz="1400" dirty="0">
                <a:latin typeface="Arial"/>
                <a:cs typeface="Arial"/>
              </a:rPr>
              <a:t>I am not weak, I am tough.</a:t>
            </a:r>
          </a:p>
          <a:p>
            <a:pPr>
              <a:lnSpc>
                <a:spcPct val="130000"/>
              </a:lnSpc>
            </a:pPr>
            <a:r>
              <a:rPr lang="en-US" sz="1400" dirty="0">
                <a:latin typeface="Arial"/>
                <a:cs typeface="Arial"/>
              </a:rPr>
              <a:t>I understand their troubles, for I had the same.</a:t>
            </a:r>
          </a:p>
          <a:p>
            <a:pPr>
              <a:lnSpc>
                <a:spcPct val="130000"/>
              </a:lnSpc>
            </a:pPr>
            <a:r>
              <a:rPr lang="en-US" sz="1400" dirty="0">
                <a:latin typeface="Arial"/>
                <a:cs typeface="Arial"/>
              </a:rPr>
              <a:t>I say, “Nothing that is broken, cannot not be fixed.”</a:t>
            </a:r>
          </a:p>
          <a:p>
            <a:pPr>
              <a:lnSpc>
                <a:spcPct val="130000"/>
              </a:lnSpc>
            </a:pPr>
            <a:r>
              <a:rPr lang="en-US" sz="1400" dirty="0">
                <a:latin typeface="Arial"/>
                <a:cs typeface="Arial"/>
              </a:rPr>
              <a:t>I dream of the day when I can look outside the window and whisper to myself, “Look, look what you did…”</a:t>
            </a:r>
          </a:p>
          <a:p>
            <a:pPr>
              <a:lnSpc>
                <a:spcPct val="130000"/>
              </a:lnSpc>
            </a:pPr>
            <a:r>
              <a:rPr lang="en-US" sz="1400" dirty="0">
                <a:latin typeface="Arial"/>
                <a:cs typeface="Arial"/>
              </a:rPr>
              <a:t>I am determined, I must succeed.</a:t>
            </a:r>
          </a:p>
          <a:p>
            <a:pPr>
              <a:lnSpc>
                <a:spcPct val="130000"/>
              </a:lnSpc>
            </a:pPr>
            <a:r>
              <a:rPr lang="en-US" sz="1400" dirty="0">
                <a:latin typeface="Arial"/>
                <a:cs typeface="Arial"/>
              </a:rPr>
              <a:t>I hope this works, starting something new</a:t>
            </a:r>
          </a:p>
          <a:p>
            <a:pPr>
              <a:lnSpc>
                <a:spcPct val="130000"/>
              </a:lnSpc>
            </a:pPr>
            <a:r>
              <a:rPr lang="en-US" sz="1400" dirty="0">
                <a:latin typeface="Arial"/>
                <a:cs typeface="Arial"/>
              </a:rPr>
              <a:t>I am different, being different is new. </a:t>
            </a:r>
            <a:endParaRPr lang="en-US" sz="1400" dirty="0" smtClean="0">
              <a:latin typeface="Arial"/>
              <a:cs typeface="Arial"/>
            </a:endParaRPr>
          </a:p>
          <a:p>
            <a:pPr>
              <a:lnSpc>
                <a:spcPct val="130000"/>
              </a:lnSpc>
            </a:pPr>
            <a:endParaRPr lang="en-US" sz="1400" dirty="0">
              <a:latin typeface="Arial"/>
              <a:cs typeface="Arial"/>
            </a:endParaRPr>
          </a:p>
          <a:p>
            <a:pPr>
              <a:lnSpc>
                <a:spcPct val="130000"/>
              </a:lnSpc>
            </a:pPr>
            <a:endParaRPr lang="en-US" sz="1400" dirty="0" smtClean="0">
              <a:latin typeface="Arial"/>
              <a:cs typeface="Arial"/>
            </a:endParaRPr>
          </a:p>
          <a:p>
            <a:pPr>
              <a:lnSpc>
                <a:spcPct val="130000"/>
              </a:lnSpc>
            </a:pPr>
            <a:endParaRPr lang="en-US" sz="1400" dirty="0">
              <a:latin typeface="Arial"/>
              <a:cs typeface="Arial"/>
            </a:endParaRPr>
          </a:p>
          <a:p>
            <a:pPr>
              <a:lnSpc>
                <a:spcPct val="130000"/>
              </a:lnSpc>
            </a:pPr>
            <a:r>
              <a:rPr lang="en-US" sz="1400" dirty="0" err="1" smtClean="0">
                <a:solidFill>
                  <a:srgbClr val="FF6600"/>
                </a:solidFill>
                <a:latin typeface="Arial"/>
                <a:cs typeface="Arial"/>
              </a:rPr>
              <a:t>Rachell</a:t>
            </a:r>
            <a:r>
              <a:rPr lang="en-US" sz="1400" dirty="0" smtClean="0">
                <a:solidFill>
                  <a:srgbClr val="FF6600"/>
                </a:solidFill>
                <a:latin typeface="Arial"/>
                <a:cs typeface="Arial"/>
              </a:rPr>
              <a:t> – Grade Eight</a:t>
            </a:r>
            <a:endParaRPr lang="en-US" sz="1400" dirty="0">
              <a:solidFill>
                <a:srgbClr val="FF6600"/>
              </a:solidFill>
              <a:latin typeface="Arial"/>
              <a:cs typeface="Arial"/>
            </a:endParaRPr>
          </a:p>
          <a:p>
            <a:endParaRPr lang="en-US" sz="1400" dirty="0">
              <a:latin typeface="Arial"/>
              <a:cs typeface="Arial"/>
            </a:endParaRPr>
          </a:p>
        </p:txBody>
      </p:sp>
    </p:spTree>
    <p:extLst>
      <p:ext uri="{BB962C8B-B14F-4D97-AF65-F5344CB8AC3E}">
        <p14:creationId xmlns:p14="http://schemas.microsoft.com/office/powerpoint/2010/main" val="460493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2832" y="391494"/>
            <a:ext cx="6129949" cy="400110"/>
          </a:xfrm>
          <a:prstGeom prst="rect">
            <a:avLst/>
          </a:prstGeom>
          <a:noFill/>
        </p:spPr>
        <p:txBody>
          <a:bodyPr wrap="square" rtlCol="0">
            <a:spAutoFit/>
          </a:bodyPr>
          <a:lstStyle/>
          <a:p>
            <a:pPr algn="ctr"/>
            <a:r>
              <a:rPr lang="en-US" sz="2000" dirty="0" smtClean="0">
                <a:solidFill>
                  <a:srgbClr val="000080"/>
                </a:solidFill>
                <a:latin typeface="Arial"/>
                <a:cs typeface="Arial"/>
              </a:rPr>
              <a:t>An Escape</a:t>
            </a:r>
            <a:endParaRPr lang="en-US" sz="2000" dirty="0">
              <a:solidFill>
                <a:srgbClr val="000080"/>
              </a:solidFill>
              <a:latin typeface="Arial"/>
              <a:cs typeface="Arial"/>
            </a:endParaRPr>
          </a:p>
        </p:txBody>
      </p:sp>
      <p:sp>
        <p:nvSpPr>
          <p:cNvPr id="3" name="TextBox 2"/>
          <p:cNvSpPr txBox="1"/>
          <p:nvPr/>
        </p:nvSpPr>
        <p:spPr>
          <a:xfrm>
            <a:off x="362832" y="945314"/>
            <a:ext cx="6196787" cy="7923705"/>
          </a:xfrm>
          <a:prstGeom prst="rect">
            <a:avLst/>
          </a:prstGeom>
          <a:noFill/>
        </p:spPr>
        <p:txBody>
          <a:bodyPr wrap="square" rtlCol="0">
            <a:spAutoFit/>
          </a:bodyPr>
          <a:lstStyle/>
          <a:p>
            <a:pPr>
              <a:lnSpc>
                <a:spcPct val="130000"/>
              </a:lnSpc>
            </a:pPr>
            <a:r>
              <a:rPr lang="en-US" sz="1400" dirty="0" smtClean="0">
                <a:latin typeface="Arial"/>
                <a:cs typeface="Arial"/>
              </a:rPr>
              <a:t>	Though </a:t>
            </a:r>
            <a:r>
              <a:rPr lang="en-US" sz="1400" dirty="0">
                <a:latin typeface="Arial"/>
                <a:cs typeface="Arial"/>
              </a:rPr>
              <a:t>not all would admit, everyone has a new world that they constantly visit and recreate to feel safe from the world surrounding us. This is the world that becomes our daily hide away. Whether we go there in our dreams, thoughts, or fantasies. It is created when life gets too hard to handle or bare, it becomes an escape. For some, its a sort of paradise, like a tropical getaway, imagining themselves with a drink in hand, watching the waves roll on by and the sand in between their sun tanned toes. For others it's a place they have been to before. A place that meant the world too them, where they were able to relax and find a peace of mind</a:t>
            </a:r>
            <a:r>
              <a:rPr lang="en-US" sz="1400" dirty="0" smtClean="0">
                <a:latin typeface="Arial"/>
                <a:cs typeface="Arial"/>
              </a:rPr>
              <a:t>.</a:t>
            </a:r>
          </a:p>
          <a:p>
            <a:pPr>
              <a:lnSpc>
                <a:spcPct val="130000"/>
              </a:lnSpc>
            </a:pPr>
            <a:r>
              <a:rPr lang="en-US" sz="1400" dirty="0">
                <a:latin typeface="Arial"/>
                <a:cs typeface="Arial"/>
              </a:rPr>
              <a:t>	</a:t>
            </a:r>
            <a:r>
              <a:rPr lang="en-US" sz="1400" dirty="0" smtClean="0">
                <a:latin typeface="Arial"/>
                <a:cs typeface="Arial"/>
              </a:rPr>
              <a:t> </a:t>
            </a:r>
            <a:r>
              <a:rPr lang="en-US" sz="1400" dirty="0">
                <a:latin typeface="Arial"/>
                <a:cs typeface="Arial"/>
              </a:rPr>
              <a:t>An escape is to slip away, as from confinement or restraint. However, in a person's mind that isn't always the case. An escape is like a utopia, someplace to be yourself and not have the pressures and expectations of an everyday life. A place that creates an easy way to simply drift away from stress and anxiety. Pain and healing are a part of life, undeniably inevitable. A place that is meant for only you, and your desires and self needs. In these worlds, they can also be a reality imagined, just with a flaw or grievance erased. Or maybe a personal mistake that is wished to be taken back. Something that can ruin a life, erased, a slate wiped clear, a new start over. To most, this is only in their mind, a figment of their imagination. </a:t>
            </a:r>
            <a:endParaRPr lang="en-US" sz="1400" dirty="0" smtClean="0">
              <a:latin typeface="Arial"/>
              <a:cs typeface="Arial"/>
            </a:endParaRPr>
          </a:p>
          <a:p>
            <a:pPr>
              <a:lnSpc>
                <a:spcPct val="130000"/>
              </a:lnSpc>
            </a:pPr>
            <a:r>
              <a:rPr lang="en-US" sz="1400" dirty="0">
                <a:latin typeface="Arial"/>
                <a:cs typeface="Arial"/>
              </a:rPr>
              <a:t>	</a:t>
            </a:r>
            <a:r>
              <a:rPr lang="en-US" sz="1400" dirty="0" smtClean="0">
                <a:latin typeface="Arial"/>
                <a:cs typeface="Arial"/>
              </a:rPr>
              <a:t>It </a:t>
            </a:r>
            <a:r>
              <a:rPr lang="en-US" sz="1400" dirty="0">
                <a:latin typeface="Arial"/>
                <a:cs typeface="Arial"/>
              </a:rPr>
              <a:t>is unrealized that these worlds, although momentarily imaginary, can become a daily reality. Something real. A real way to remove those flaw, and make a new start, it all begins with a dream, a passion, a want, a need, a devotion</a:t>
            </a:r>
            <a:r>
              <a:rPr lang="en-US" sz="1400" dirty="0" smtClean="0">
                <a:latin typeface="Arial"/>
                <a:cs typeface="Arial"/>
              </a:rPr>
              <a:t>.</a:t>
            </a:r>
          </a:p>
          <a:p>
            <a:pPr>
              <a:lnSpc>
                <a:spcPct val="130000"/>
              </a:lnSpc>
            </a:pPr>
            <a:endParaRPr lang="en-US" sz="1400" dirty="0">
              <a:latin typeface="Arial"/>
              <a:cs typeface="Arial"/>
            </a:endParaRPr>
          </a:p>
          <a:p>
            <a:pPr>
              <a:lnSpc>
                <a:spcPct val="130000"/>
              </a:lnSpc>
            </a:pPr>
            <a:endParaRPr lang="en-US" sz="1400" dirty="0" smtClean="0">
              <a:latin typeface="Arial"/>
              <a:cs typeface="Arial"/>
            </a:endParaRPr>
          </a:p>
          <a:p>
            <a:pPr>
              <a:lnSpc>
                <a:spcPct val="130000"/>
              </a:lnSpc>
            </a:pPr>
            <a:endParaRPr lang="en-US" sz="1400" dirty="0">
              <a:latin typeface="Arial"/>
              <a:cs typeface="Arial"/>
            </a:endParaRPr>
          </a:p>
          <a:p>
            <a:pPr>
              <a:lnSpc>
                <a:spcPct val="130000"/>
              </a:lnSpc>
            </a:pPr>
            <a:r>
              <a:rPr lang="en-US" sz="1400" dirty="0" smtClean="0">
                <a:solidFill>
                  <a:srgbClr val="000080"/>
                </a:solidFill>
                <a:latin typeface="Arial"/>
                <a:cs typeface="Arial"/>
              </a:rPr>
              <a:t>Rebecca – Grade Eleven</a:t>
            </a:r>
            <a:endParaRPr lang="en-US" sz="1400" dirty="0">
              <a:solidFill>
                <a:srgbClr val="000080"/>
              </a:solidFill>
              <a:latin typeface="Arial"/>
              <a:cs typeface="Arial"/>
            </a:endParaRPr>
          </a:p>
          <a:p>
            <a:endParaRPr lang="en-US" sz="1400" dirty="0">
              <a:latin typeface="Arial"/>
              <a:cs typeface="Arial"/>
            </a:endParaRPr>
          </a:p>
        </p:txBody>
      </p:sp>
    </p:spTree>
    <p:extLst>
      <p:ext uri="{BB962C8B-B14F-4D97-AF65-F5344CB8AC3E}">
        <p14:creationId xmlns:p14="http://schemas.microsoft.com/office/powerpoint/2010/main" val="1836926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542" y="401524"/>
            <a:ext cx="6135430" cy="400110"/>
          </a:xfrm>
          <a:prstGeom prst="rect">
            <a:avLst/>
          </a:prstGeom>
          <a:noFill/>
        </p:spPr>
        <p:txBody>
          <a:bodyPr wrap="square" rtlCol="0">
            <a:spAutoFit/>
          </a:bodyPr>
          <a:lstStyle/>
          <a:p>
            <a:pPr algn="ctr"/>
            <a:r>
              <a:rPr lang="en-US" sz="2000" dirty="0" smtClean="0">
                <a:solidFill>
                  <a:srgbClr val="006A00"/>
                </a:solidFill>
                <a:latin typeface="Arial"/>
                <a:cs typeface="Arial"/>
              </a:rPr>
              <a:t>The World Around Me</a:t>
            </a:r>
            <a:endParaRPr lang="en-US" sz="2000" dirty="0">
              <a:solidFill>
                <a:srgbClr val="006A00"/>
              </a:solidFill>
              <a:latin typeface="Arial"/>
              <a:cs typeface="Arial"/>
            </a:endParaRPr>
          </a:p>
        </p:txBody>
      </p:sp>
      <p:sp>
        <p:nvSpPr>
          <p:cNvPr id="3" name="TextBox 2"/>
          <p:cNvSpPr txBox="1"/>
          <p:nvPr/>
        </p:nvSpPr>
        <p:spPr>
          <a:xfrm>
            <a:off x="373542" y="868410"/>
            <a:ext cx="6135430" cy="7897033"/>
          </a:xfrm>
          <a:prstGeom prst="rect">
            <a:avLst/>
          </a:prstGeom>
          <a:noFill/>
        </p:spPr>
        <p:txBody>
          <a:bodyPr wrap="square" rtlCol="0">
            <a:spAutoFit/>
          </a:bodyPr>
          <a:lstStyle/>
          <a:p>
            <a:pPr indent="342900">
              <a:lnSpc>
                <a:spcPts val="2300"/>
              </a:lnSpc>
            </a:pPr>
            <a:r>
              <a:rPr lang="en-US" sz="1300" dirty="0">
                <a:latin typeface="Comic Sans MS" pitchFamily="66" charset="0"/>
              </a:rPr>
              <a:t>Every year, humans spend billions of dollars to keep each other safe and healthy. This is done through medicine, military, and the sciences. We even purchase insurance to protect individuals from unseen dangers. However, what sort of insurance do we have for the large scale, to protect us on the species level? The main goal of any species from a biological standpoint is to reproduce and spread. This ensures our survival over time. There are countless ways that we could die out. Viruses, nuclear war, volcanic eruption, or being hit by a meteor could sweep us off the face of the earth just as fast as the dinosaurs. These examples are not exactly a stretch either. We have enough nuclear weapons to destroy the earth seven times over; a large meteor hit Russia last week, and there is a constant battle to keep our vaccines up to date. If you understand the expression “don’t keep all your eggs in one basket,” the problem we face becomes much clearer. </a:t>
            </a:r>
          </a:p>
          <a:p>
            <a:pPr indent="342900">
              <a:lnSpc>
                <a:spcPts val="2300"/>
              </a:lnSpc>
            </a:pPr>
            <a:r>
              <a:rPr lang="en-US" sz="1300" dirty="0">
                <a:latin typeface="Comic Sans MS" pitchFamily="66" charset="0"/>
              </a:rPr>
              <a:t>We have reproduction covered, but we need to spread out. It is amazing that we can land men on the moon in 1969 using essentially a tin can, and 40 years later NASA has given up investing further. The world around me is ignorant or unconcerned about the danger or extinction. There are obvious obstacles, but human colonies on the moon, Mars, and well out of the solar system would be worth their weight in gold. As mentioned, it is the ultimate insurance, even if the average person might not think about the destruction of everyone on the planet. It may seem over the top for those of us who live our lives with tunnel vision, but the generations ahead of us will be very thankful. </a:t>
            </a:r>
          </a:p>
          <a:p>
            <a:pPr indent="342900">
              <a:lnSpc>
                <a:spcPts val="2300"/>
              </a:lnSpc>
            </a:pPr>
            <a:r>
              <a:rPr lang="en-US" sz="1300" dirty="0">
                <a:latin typeface="Comic Sans MS" pitchFamily="66" charset="0"/>
              </a:rPr>
              <a:t>My dream world is therefore one that will save us from the approaching doom that you might not have thought about until now. </a:t>
            </a:r>
          </a:p>
          <a:p>
            <a:endParaRPr lang="en-US" sz="1400" dirty="0" smtClean="0">
              <a:solidFill>
                <a:srgbClr val="006A00"/>
              </a:solidFill>
              <a:latin typeface="Arial"/>
              <a:cs typeface="Arial"/>
            </a:endParaRPr>
          </a:p>
          <a:p>
            <a:r>
              <a:rPr lang="en-US" sz="1400" dirty="0" smtClean="0">
                <a:solidFill>
                  <a:srgbClr val="006A00"/>
                </a:solidFill>
                <a:latin typeface="Arial"/>
                <a:cs typeface="Arial"/>
              </a:rPr>
              <a:t>Jimi – Grade Twelve</a:t>
            </a:r>
            <a:endParaRPr lang="en-US" sz="1400" dirty="0">
              <a:solidFill>
                <a:srgbClr val="006A00"/>
              </a:solidFill>
              <a:latin typeface="Arial"/>
              <a:cs typeface="Arial"/>
            </a:endParaRPr>
          </a:p>
        </p:txBody>
      </p:sp>
    </p:spTree>
    <p:extLst>
      <p:ext uri="{BB962C8B-B14F-4D97-AF65-F5344CB8AC3E}">
        <p14:creationId xmlns:p14="http://schemas.microsoft.com/office/powerpoint/2010/main" val="3042149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6188" y="410861"/>
            <a:ext cx="6163445" cy="400110"/>
          </a:xfrm>
          <a:prstGeom prst="rect">
            <a:avLst/>
          </a:prstGeom>
          <a:noFill/>
        </p:spPr>
        <p:txBody>
          <a:bodyPr wrap="square" rtlCol="0">
            <a:spAutoFit/>
          </a:bodyPr>
          <a:lstStyle/>
          <a:p>
            <a:pPr algn="ctr"/>
            <a:r>
              <a:rPr lang="en-US" sz="2000" dirty="0" smtClean="0">
                <a:solidFill>
                  <a:srgbClr val="6600CC"/>
                </a:solidFill>
                <a:latin typeface="Arial"/>
                <a:cs typeface="Arial"/>
              </a:rPr>
              <a:t>The Courage Speech</a:t>
            </a:r>
            <a:endParaRPr lang="en-US" sz="2000" dirty="0">
              <a:solidFill>
                <a:srgbClr val="6600CC"/>
              </a:solidFill>
              <a:latin typeface="Arial"/>
              <a:cs typeface="Arial"/>
            </a:endParaRPr>
          </a:p>
        </p:txBody>
      </p:sp>
      <p:sp>
        <p:nvSpPr>
          <p:cNvPr id="3" name="TextBox 2"/>
          <p:cNvSpPr txBox="1"/>
          <p:nvPr/>
        </p:nvSpPr>
        <p:spPr>
          <a:xfrm>
            <a:off x="336188" y="1092518"/>
            <a:ext cx="6163445" cy="5970863"/>
          </a:xfrm>
          <a:prstGeom prst="rect">
            <a:avLst/>
          </a:prstGeom>
          <a:noFill/>
        </p:spPr>
        <p:txBody>
          <a:bodyPr wrap="square" rtlCol="0">
            <a:spAutoFit/>
          </a:bodyPr>
          <a:lstStyle/>
          <a:p>
            <a:pPr>
              <a:lnSpc>
                <a:spcPct val="120000"/>
              </a:lnSpc>
            </a:pPr>
            <a:r>
              <a:rPr lang="en-US" sz="1400" dirty="0"/>
              <a:t>There are so many problems in the world. Some have already been fixed. Like slavery, girls going to school, and people’s rights. These have been solved by people like Dalai Lama, Gandhi, </a:t>
            </a:r>
            <a:r>
              <a:rPr lang="en-US" sz="1400" dirty="0" err="1"/>
              <a:t>Malala</a:t>
            </a:r>
            <a:r>
              <a:rPr lang="en-US" sz="1400" dirty="0"/>
              <a:t>, Martin Luther King Jr., Cesar Chavez, Mother Teresa, and Nelson Mandela. These are ordinary people who solve amazing problems. Many of those people are gone. But more and more problems keep happening, like hunger and contaminated water. So who has to go out and solve these problems?    We do! </a:t>
            </a:r>
          </a:p>
          <a:p>
            <a:pPr>
              <a:lnSpc>
                <a:spcPct val="120000"/>
              </a:lnSpc>
            </a:pPr>
            <a:endParaRPr lang="en-US" sz="1400" dirty="0"/>
          </a:p>
          <a:p>
            <a:pPr>
              <a:lnSpc>
                <a:spcPct val="120000"/>
              </a:lnSpc>
            </a:pPr>
            <a:r>
              <a:rPr lang="en-US" sz="1400" dirty="0"/>
              <a:t>So let’s go out and solve as many problems as we can! Some people already are! They inspire me. They always will! They’ll inspire you too! They’ll inspire people in the present and in the future. People who have experienced the worst will still have hope because of those people. That is why so many people look up to them! Some people don’t think they are heroes but they really are. </a:t>
            </a:r>
            <a:endParaRPr lang="en-US" sz="1400" dirty="0" smtClean="0"/>
          </a:p>
          <a:p>
            <a:pPr>
              <a:lnSpc>
                <a:spcPct val="120000"/>
              </a:lnSpc>
            </a:pPr>
            <a:endParaRPr lang="en-US" sz="1400" dirty="0"/>
          </a:p>
          <a:p>
            <a:pPr>
              <a:lnSpc>
                <a:spcPct val="120000"/>
              </a:lnSpc>
            </a:pPr>
            <a:r>
              <a:rPr lang="en-US" sz="1400" dirty="0"/>
              <a:t>So what can kids like you and I do? Here are some ideas.  If you want to donate some food, maybe, you could collect food for the needy. Or you could shut the water or lights off when you don’t need them. We can also do more things than that!  Even though we are small and these are small things, we can make a big difference. Be the change.</a:t>
            </a:r>
          </a:p>
          <a:p>
            <a:pPr>
              <a:lnSpc>
                <a:spcPct val="120000"/>
              </a:lnSpc>
            </a:pPr>
            <a:endParaRPr lang="en-US" sz="1400" dirty="0"/>
          </a:p>
          <a:p>
            <a:endParaRPr lang="en-US" sz="1600" dirty="0" smtClean="0"/>
          </a:p>
          <a:p>
            <a:r>
              <a:rPr lang="en-US" sz="1600" dirty="0" err="1" smtClean="0">
                <a:solidFill>
                  <a:srgbClr val="6600CC"/>
                </a:solidFill>
              </a:rPr>
              <a:t>Dahnyl</a:t>
            </a:r>
            <a:r>
              <a:rPr lang="en-US" sz="1600" dirty="0" smtClean="0">
                <a:solidFill>
                  <a:srgbClr val="6600CC"/>
                </a:solidFill>
              </a:rPr>
              <a:t> – Grade Three</a:t>
            </a:r>
            <a:endParaRPr lang="en-US" sz="1600" dirty="0">
              <a:solidFill>
                <a:srgbClr val="6600CC"/>
              </a:solidFill>
            </a:endParaRPr>
          </a:p>
          <a:p>
            <a:endParaRPr lang="en-US" sz="1400" dirty="0">
              <a:latin typeface="Arial"/>
              <a:cs typeface="Arial"/>
            </a:endParaRPr>
          </a:p>
        </p:txBody>
      </p:sp>
    </p:spTree>
    <p:extLst>
      <p:ext uri="{BB962C8B-B14F-4D97-AF65-F5344CB8AC3E}">
        <p14:creationId xmlns:p14="http://schemas.microsoft.com/office/powerpoint/2010/main" val="1824201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4865" y="382848"/>
            <a:ext cx="6144768" cy="369332"/>
          </a:xfrm>
          <a:prstGeom prst="rect">
            <a:avLst/>
          </a:prstGeom>
          <a:noFill/>
        </p:spPr>
        <p:txBody>
          <a:bodyPr wrap="square" rtlCol="0">
            <a:spAutoFit/>
          </a:bodyPr>
          <a:lstStyle/>
          <a:p>
            <a:pPr algn="ctr"/>
            <a:r>
              <a:rPr lang="en-US" dirty="0" smtClean="0">
                <a:solidFill>
                  <a:srgbClr val="FF6600"/>
                </a:solidFill>
                <a:latin typeface="Arial"/>
                <a:cs typeface="Arial"/>
              </a:rPr>
              <a:t>Renee And Tessa</a:t>
            </a:r>
            <a:r>
              <a:rPr lang="en-US" dirty="0" smtClean="0">
                <a:solidFill>
                  <a:srgbClr val="FF6600"/>
                </a:solidFill>
                <a:effectLst/>
                <a:latin typeface="Arial"/>
                <a:cs typeface="Arial"/>
              </a:rPr>
              <a:t> </a:t>
            </a:r>
            <a:endParaRPr lang="en-US" dirty="0" smtClean="0">
              <a:solidFill>
                <a:srgbClr val="FF6600"/>
              </a:solidFill>
              <a:latin typeface="Arial"/>
              <a:cs typeface="Arial"/>
            </a:endParaRPr>
          </a:p>
        </p:txBody>
      </p:sp>
      <p:sp>
        <p:nvSpPr>
          <p:cNvPr id="3" name="TextBox 2"/>
          <p:cNvSpPr txBox="1"/>
          <p:nvPr/>
        </p:nvSpPr>
        <p:spPr>
          <a:xfrm>
            <a:off x="354865" y="896425"/>
            <a:ext cx="6144768" cy="7478969"/>
          </a:xfrm>
          <a:prstGeom prst="rect">
            <a:avLst/>
          </a:prstGeom>
          <a:noFill/>
        </p:spPr>
        <p:txBody>
          <a:bodyPr wrap="square" rtlCol="0">
            <a:spAutoFit/>
          </a:bodyPr>
          <a:lstStyle/>
          <a:p>
            <a:pPr indent="457200"/>
            <a:r>
              <a:rPr lang="en-US" sz="1200" dirty="0" smtClean="0">
                <a:latin typeface="Arial"/>
                <a:cs typeface="Arial"/>
              </a:rPr>
              <a:t>I wanted a puppy and thought I was ready for one. I had gone to Lollypop Farm for summer camp, twice, and learned a lot about taking care of puppies. I also learned about animal shelters; that they had stray or mistreated animals looking for new forever homes. I was already helping to take care of our two cats and other older dog. </a:t>
            </a:r>
          </a:p>
          <a:p>
            <a:r>
              <a:rPr lang="en-US" sz="1200" dirty="0" smtClean="0">
                <a:latin typeface="Arial"/>
                <a:cs typeface="Arial"/>
              </a:rPr>
              <a:t>My Mom and Dad thought I was ready so we searched different places for the right puppy. We found her at a rescue organization. The staff had saved her and her brothers and sisters from being abused. We had to complete an application to make sure we were right for each other. We were approved and I adopted my puppy. Her name is Tessa. She is very lovable, but a lot of work.</a:t>
            </a:r>
          </a:p>
          <a:p>
            <a:r>
              <a:rPr lang="en-US" sz="1200" dirty="0" smtClean="0">
                <a:latin typeface="Arial"/>
                <a:cs typeface="Arial"/>
              </a:rPr>
              <a:t>	I needed to buy some supplies for me to take good care of Tessa. I bought a brush, nail clippers, a collar and a leash. Tessa also needed puppy food and treats.  We got her a bed and decided to buy a crate. </a:t>
            </a:r>
          </a:p>
          <a:p>
            <a:r>
              <a:rPr lang="en-US" sz="1200" dirty="0" smtClean="0">
                <a:latin typeface="Arial"/>
                <a:cs typeface="Arial"/>
              </a:rPr>
              <a:t>	Tessa is a Collie mix and is very cute. She has white and brown long fur and a long tail. I brought Tessa home and we started some training. First, we had to teach her to go outside to go to the bathroom. This is called housebreaking. Then, I had to teach her basic commands like sit, lay down, and off which I call four feet on the floor. It is hard to stay mad at Tessa when she is bad, because of her cute face. I try to teach no begging. No begging is important because if dogs beg, their cute faces make you give them food! People food can make dogs sick and fat. I also took Tessa to dog obedience classes. She learned walking on a leash, socialization with other dogs and people, manners, and to play easy. The crate training involved letting her wander in and out of the crate to get used to it. All these skills help make Tessa a better dog.</a:t>
            </a:r>
          </a:p>
          <a:p>
            <a:r>
              <a:rPr lang="en-US" sz="1200" dirty="0" smtClean="0">
                <a:latin typeface="Arial"/>
                <a:cs typeface="Arial"/>
              </a:rPr>
              <a:t>	We had to take Tessa to the veterinarian. She needed vaccinations to help keep her healthy. Tessa was already spayed, a good practice, to prevent additional puppies from ending up in rescue organizations. One day Tessa had a bump on her face. We took her to the vet; she had broken her tooth. She needed some medicine and would need to have her tooth pulled. I made sure she received her medicine every day. When she had to go back to have her tooth pulled, I was very nervous.  She did well and is fine now. Dogs can have other problems too that need a visit to </a:t>
            </a:r>
            <a:r>
              <a:rPr lang="en-US" sz="1200" dirty="0" smtClean="0"/>
              <a:t>the veterinarian. I hope it doesn’t happen again but I am prepared for next time if it does.</a:t>
            </a:r>
          </a:p>
          <a:p>
            <a:r>
              <a:rPr lang="en-US" sz="1200" dirty="0" smtClean="0"/>
              <a:t>	I need to make sure Tessa gets exercise. She goes to dog daycare, for leash-walks, and plays in the yard. It is important to have a fenced in yard to keep her safe. We had an underground fence installed and had to teach her how to stay inside the fence. Tessa has adjusted well to my training. We use the crate when we leave to go to places without her and it has become her own special place!  </a:t>
            </a:r>
          </a:p>
          <a:p>
            <a:r>
              <a:rPr lang="en-US" sz="1200" dirty="0" smtClean="0"/>
              <a:t>	Getting Tessa was a lot of fun. We are so lucky to have found Tessa. I love Tessa and Tessa loves me!</a:t>
            </a:r>
          </a:p>
          <a:p>
            <a:endParaRPr lang="en-US" sz="1200" dirty="0"/>
          </a:p>
          <a:p>
            <a:r>
              <a:rPr lang="en-US" sz="1200" dirty="0" smtClean="0">
                <a:solidFill>
                  <a:srgbClr val="FF6600"/>
                </a:solidFill>
                <a:latin typeface="Arial"/>
                <a:cs typeface="Arial"/>
              </a:rPr>
              <a:t>Renee – Grade Three</a:t>
            </a:r>
          </a:p>
          <a:p>
            <a:endParaRPr lang="en-US" sz="1200" dirty="0"/>
          </a:p>
        </p:txBody>
      </p:sp>
    </p:spTree>
    <p:extLst>
      <p:ext uri="{BB962C8B-B14F-4D97-AF65-F5344CB8AC3E}">
        <p14:creationId xmlns:p14="http://schemas.microsoft.com/office/powerpoint/2010/main" val="3411622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2832" y="391494"/>
            <a:ext cx="6101304" cy="400110"/>
          </a:xfrm>
          <a:prstGeom prst="rect">
            <a:avLst/>
          </a:prstGeom>
          <a:noFill/>
        </p:spPr>
        <p:txBody>
          <a:bodyPr wrap="square" rtlCol="0">
            <a:spAutoFit/>
          </a:bodyPr>
          <a:lstStyle/>
          <a:p>
            <a:pPr algn="ctr"/>
            <a:r>
              <a:rPr lang="en-US" sz="2000" dirty="0" smtClean="0">
                <a:solidFill>
                  <a:srgbClr val="000080"/>
                </a:solidFill>
                <a:latin typeface="Arial"/>
                <a:cs typeface="Arial"/>
              </a:rPr>
              <a:t>How Okapi Got His Striped Legs</a:t>
            </a:r>
            <a:endParaRPr lang="en-US" sz="2000" dirty="0">
              <a:solidFill>
                <a:srgbClr val="000080"/>
              </a:solidFill>
              <a:latin typeface="Arial"/>
              <a:cs typeface="Arial"/>
            </a:endParaRPr>
          </a:p>
        </p:txBody>
      </p:sp>
      <p:sp>
        <p:nvSpPr>
          <p:cNvPr id="3" name="TextBox 2"/>
          <p:cNvSpPr txBox="1"/>
          <p:nvPr/>
        </p:nvSpPr>
        <p:spPr>
          <a:xfrm>
            <a:off x="362832" y="802082"/>
            <a:ext cx="6101303" cy="8623902"/>
          </a:xfrm>
          <a:prstGeom prst="rect">
            <a:avLst/>
          </a:prstGeom>
          <a:noFill/>
        </p:spPr>
        <p:txBody>
          <a:bodyPr wrap="square" rtlCol="0">
            <a:spAutoFit/>
          </a:bodyPr>
          <a:lstStyle/>
          <a:p>
            <a:pPr>
              <a:lnSpc>
                <a:spcPct val="110000"/>
              </a:lnSpc>
            </a:pPr>
            <a:r>
              <a:rPr lang="en-US" sz="1200" dirty="0" smtClean="0">
                <a:latin typeface="Arial"/>
                <a:cs typeface="Arial"/>
              </a:rPr>
              <a:t>	Before </a:t>
            </a:r>
            <a:r>
              <a:rPr lang="en-US" sz="1200" dirty="0">
                <a:latin typeface="Arial"/>
                <a:cs typeface="Arial"/>
              </a:rPr>
              <a:t>time itself, when the world was just starting in the forest of the Congo, there lived Okapi. Okapi was a very bold fellow. As some would say as bold as lightning, and every animal knew he would tend not to listen.</a:t>
            </a:r>
          </a:p>
          <a:p>
            <a:pPr>
              <a:lnSpc>
                <a:spcPct val="110000"/>
              </a:lnSpc>
            </a:pPr>
            <a:r>
              <a:rPr lang="en-US" sz="1200" dirty="0">
                <a:latin typeface="Arial"/>
                <a:cs typeface="Arial"/>
              </a:rPr>
              <a:t>	One day Okapi decided to be greedy. He went to the hill where the Maker of All, who controlled the weather, plants and the way every animal looked, talked to the animals from his home in the atmosphere above.</a:t>
            </a:r>
          </a:p>
          <a:p>
            <a:pPr>
              <a:lnSpc>
                <a:spcPct val="110000"/>
              </a:lnSpc>
            </a:pPr>
            <a:r>
              <a:rPr lang="en-US" sz="1200" dirty="0">
                <a:latin typeface="Arial"/>
                <a:cs typeface="Arial"/>
              </a:rPr>
              <a:t>	Okapi complained to the </a:t>
            </a:r>
            <a:r>
              <a:rPr lang="en-US" sz="1200" i="1" dirty="0">
                <a:latin typeface="Arial"/>
                <a:cs typeface="Arial"/>
              </a:rPr>
              <a:t>Maker of All</a:t>
            </a:r>
            <a:r>
              <a:rPr lang="en-US" sz="1200" dirty="0">
                <a:latin typeface="Arial"/>
                <a:cs typeface="Arial"/>
              </a:rPr>
              <a:t>, “I’m tired of this boring brown coat. I want to be beautifully striped like zebra who lives on the plains.”</a:t>
            </a:r>
          </a:p>
          <a:p>
            <a:pPr>
              <a:lnSpc>
                <a:spcPct val="110000"/>
              </a:lnSpc>
            </a:pPr>
            <a:r>
              <a:rPr lang="en-US" sz="1200" dirty="0">
                <a:latin typeface="Arial"/>
                <a:cs typeface="Arial"/>
              </a:rPr>
              <a:t>	The Maker of All smiled and softly called down to Okapi, “Now listen. It is not nice to be greedy. But I will tell you how to become as you say, “beautifully striped”. Go to the nearest river and soak from head to toe and then you will get your stripes.”</a:t>
            </a:r>
          </a:p>
          <a:p>
            <a:pPr>
              <a:lnSpc>
                <a:spcPct val="110000"/>
              </a:lnSpc>
            </a:pPr>
            <a:r>
              <a:rPr lang="en-US" sz="1200" dirty="0">
                <a:latin typeface="Arial"/>
                <a:cs typeface="Arial"/>
              </a:rPr>
              <a:t>	Of course Okapi did not listen because he was too impatient to listen to every word that he had heard.  He thought that the </a:t>
            </a:r>
            <a:r>
              <a:rPr lang="en-US" sz="1200" i="1" dirty="0">
                <a:latin typeface="Arial"/>
                <a:cs typeface="Arial"/>
              </a:rPr>
              <a:t>Maker of All</a:t>
            </a:r>
            <a:r>
              <a:rPr lang="en-US" sz="1200" dirty="0">
                <a:latin typeface="Arial"/>
                <a:cs typeface="Arial"/>
              </a:rPr>
              <a:t> had told him to soak from hip to toe so Okapi went to tell Zebra that he would soon also be striped.</a:t>
            </a:r>
          </a:p>
          <a:p>
            <a:pPr>
              <a:lnSpc>
                <a:spcPct val="110000"/>
              </a:lnSpc>
            </a:pPr>
            <a:r>
              <a:rPr lang="en-US" sz="1200" dirty="0">
                <a:latin typeface="Arial"/>
                <a:cs typeface="Arial"/>
              </a:rPr>
              <a:t>	“Zebra!” yelled Okapi outside of the tall grass that Zebra lived in. “Zebra, you won’t be the only one striped anymore,” Okapi taunted.</a:t>
            </a:r>
          </a:p>
          <a:p>
            <a:pPr>
              <a:lnSpc>
                <a:spcPct val="110000"/>
              </a:lnSpc>
            </a:pPr>
            <a:r>
              <a:rPr lang="en-US" sz="1200" dirty="0">
                <a:latin typeface="Arial"/>
                <a:cs typeface="Arial"/>
              </a:rPr>
              <a:t>	“There is no possible way to become striped.” said Zebra turning away.</a:t>
            </a:r>
          </a:p>
          <a:p>
            <a:pPr>
              <a:lnSpc>
                <a:spcPct val="110000"/>
              </a:lnSpc>
            </a:pPr>
            <a:r>
              <a:rPr lang="en-US" sz="1200" dirty="0">
                <a:latin typeface="Arial"/>
                <a:cs typeface="Arial"/>
              </a:rPr>
              <a:t>	“Yes there is,” exclaimed Okapi catching up to Zebra. “The </a:t>
            </a:r>
            <a:r>
              <a:rPr lang="en-US" sz="1200" i="1" dirty="0">
                <a:latin typeface="Arial"/>
                <a:cs typeface="Arial"/>
              </a:rPr>
              <a:t>Maker of</a:t>
            </a:r>
            <a:r>
              <a:rPr lang="en-US" sz="1200" dirty="0">
                <a:latin typeface="Arial"/>
                <a:cs typeface="Arial"/>
              </a:rPr>
              <a:t> </a:t>
            </a:r>
            <a:r>
              <a:rPr lang="en-US" sz="1200" i="1" dirty="0">
                <a:latin typeface="Arial"/>
                <a:cs typeface="Arial"/>
              </a:rPr>
              <a:t>All</a:t>
            </a:r>
            <a:r>
              <a:rPr lang="en-US" sz="1200" dirty="0">
                <a:latin typeface="Arial"/>
                <a:cs typeface="Arial"/>
              </a:rPr>
              <a:t> told me how and I’m </a:t>
            </a:r>
            <a:r>
              <a:rPr lang="en-US" sz="1200" b="1" dirty="0">
                <a:latin typeface="Arial"/>
                <a:cs typeface="Arial"/>
              </a:rPr>
              <a:t>not</a:t>
            </a:r>
            <a:r>
              <a:rPr lang="en-US" sz="1200" dirty="0">
                <a:latin typeface="Arial"/>
                <a:cs typeface="Arial"/>
              </a:rPr>
              <a:t> telling you.” And with that he turned away toward the river.</a:t>
            </a:r>
          </a:p>
          <a:p>
            <a:pPr>
              <a:lnSpc>
                <a:spcPct val="110000"/>
              </a:lnSpc>
            </a:pPr>
            <a:r>
              <a:rPr lang="en-US" sz="1200" dirty="0">
                <a:latin typeface="Arial"/>
                <a:cs typeface="Arial"/>
              </a:rPr>
              <a:t>	When Okapi got out of the river and on to the river bank he saw that only his legs were striped and that the rest of his body was the same boring shade of brown with the  same bold white spot on his head that would let you see him from miles away. Okapi had never liked the spot. It was so easy for someone to track him. So he again went to </a:t>
            </a:r>
            <a:r>
              <a:rPr lang="en-US" sz="1200" i="1" dirty="0">
                <a:latin typeface="Arial"/>
                <a:cs typeface="Arial"/>
              </a:rPr>
              <a:t>The Maker of All.</a:t>
            </a:r>
            <a:r>
              <a:rPr lang="en-US" sz="1200" dirty="0">
                <a:latin typeface="Arial"/>
                <a:cs typeface="Arial"/>
              </a:rPr>
              <a:t> </a:t>
            </a:r>
          </a:p>
          <a:p>
            <a:pPr>
              <a:lnSpc>
                <a:spcPct val="110000"/>
              </a:lnSpc>
            </a:pPr>
            <a:r>
              <a:rPr lang="en-US" sz="1200" dirty="0">
                <a:latin typeface="Arial"/>
                <a:cs typeface="Arial"/>
              </a:rPr>
              <a:t>	</a:t>
            </a:r>
            <a:r>
              <a:rPr lang="en-US" sz="1200" i="1" dirty="0">
                <a:latin typeface="Arial"/>
                <a:cs typeface="Arial"/>
              </a:rPr>
              <a:t>The Maker of All</a:t>
            </a:r>
            <a:r>
              <a:rPr lang="en-US" sz="1200" dirty="0">
                <a:latin typeface="Arial"/>
                <a:cs typeface="Arial"/>
              </a:rPr>
              <a:t> was now becoming annoyed. Okapi was positive he saw lightning flickering out of the quickly darkening clouds above the hill. Okapi knew he had done something wrong. </a:t>
            </a:r>
            <a:r>
              <a:rPr lang="en-US" sz="1200" i="1" dirty="0">
                <a:latin typeface="Arial"/>
                <a:cs typeface="Arial"/>
              </a:rPr>
              <a:t>The Maker of All</a:t>
            </a:r>
            <a:r>
              <a:rPr lang="en-US" sz="1200" dirty="0">
                <a:latin typeface="Arial"/>
                <a:cs typeface="Arial"/>
              </a:rPr>
              <a:t> always got mad when the animals did not listen.</a:t>
            </a:r>
            <a:r>
              <a:rPr lang="en-US" sz="1200" i="1" dirty="0">
                <a:latin typeface="Arial"/>
                <a:cs typeface="Arial"/>
              </a:rPr>
              <a:t> </a:t>
            </a:r>
          </a:p>
          <a:p>
            <a:pPr>
              <a:lnSpc>
                <a:spcPct val="110000"/>
              </a:lnSpc>
            </a:pPr>
            <a:r>
              <a:rPr lang="en-US" sz="1200" i="1" dirty="0">
                <a:latin typeface="Arial"/>
                <a:cs typeface="Arial"/>
              </a:rPr>
              <a:t>	The Maker of All</a:t>
            </a:r>
            <a:r>
              <a:rPr lang="en-US" sz="1200" dirty="0">
                <a:latin typeface="Arial"/>
                <a:cs typeface="Arial"/>
              </a:rPr>
              <a:t> boomed down to Okapi, “Okapi you did not listen to me. I very clearly said to soak from head to toe not hip to toe. Not listening has left you with only striped legs. As a punishment for not listening, you will stay like this.” </a:t>
            </a:r>
          </a:p>
          <a:p>
            <a:pPr>
              <a:lnSpc>
                <a:spcPct val="110000"/>
              </a:lnSpc>
            </a:pPr>
            <a:r>
              <a:rPr lang="en-US" sz="1200" dirty="0">
                <a:latin typeface="Arial"/>
                <a:cs typeface="Arial"/>
              </a:rPr>
              <a:t>	Ever since </a:t>
            </a:r>
            <a:r>
              <a:rPr lang="en-US" sz="1200" i="1" dirty="0">
                <a:latin typeface="Arial"/>
                <a:cs typeface="Arial"/>
              </a:rPr>
              <a:t>The Maker of All’s</a:t>
            </a:r>
            <a:r>
              <a:rPr lang="en-US" sz="1200" dirty="0">
                <a:latin typeface="Arial"/>
                <a:cs typeface="Arial"/>
              </a:rPr>
              <a:t> last words, Okapi has been too embarrassed to communicate very much with anyone. So that is how Okapi got his striped legs. From then on he has been very careful to listen to what everyone says. He never gets impatient because of the fear of being further embarrassed. Because of his striped legs, he has changed from perky, bold and impatient to shy, quiet and </a:t>
            </a:r>
            <a:r>
              <a:rPr lang="en-US" sz="1200" b="1" dirty="0">
                <a:latin typeface="Arial"/>
                <a:cs typeface="Arial"/>
              </a:rPr>
              <a:t>very</a:t>
            </a:r>
            <a:r>
              <a:rPr lang="en-US" sz="1200" dirty="0">
                <a:latin typeface="Arial"/>
                <a:cs typeface="Arial"/>
              </a:rPr>
              <a:t> patient.  </a:t>
            </a:r>
          </a:p>
          <a:p>
            <a:pPr>
              <a:lnSpc>
                <a:spcPct val="110000"/>
              </a:lnSpc>
            </a:pPr>
            <a:r>
              <a:rPr lang="en-US" sz="1200" dirty="0">
                <a:latin typeface="Arial"/>
                <a:cs typeface="Arial"/>
              </a:rPr>
              <a:t>	Remember when you go near Okapi, he is likely to be too embarrassed to hang around for long. </a:t>
            </a:r>
          </a:p>
          <a:p>
            <a:pPr>
              <a:lnSpc>
                <a:spcPct val="120000"/>
              </a:lnSpc>
            </a:pPr>
            <a:endParaRPr lang="en-US" sz="1200" dirty="0" smtClean="0">
              <a:latin typeface="Arial"/>
              <a:cs typeface="Arial"/>
            </a:endParaRPr>
          </a:p>
          <a:p>
            <a:pPr>
              <a:lnSpc>
                <a:spcPct val="120000"/>
              </a:lnSpc>
            </a:pPr>
            <a:r>
              <a:rPr lang="en-US" sz="1200" dirty="0" err="1" smtClean="0">
                <a:solidFill>
                  <a:srgbClr val="000080"/>
                </a:solidFill>
                <a:latin typeface="Arial"/>
                <a:cs typeface="Arial"/>
              </a:rPr>
              <a:t>Gianna</a:t>
            </a:r>
            <a:r>
              <a:rPr lang="en-US" sz="1200" dirty="0" smtClean="0">
                <a:solidFill>
                  <a:srgbClr val="000080"/>
                </a:solidFill>
                <a:latin typeface="Arial"/>
                <a:cs typeface="Arial"/>
              </a:rPr>
              <a:t> – Grade Four</a:t>
            </a:r>
            <a:endParaRPr lang="en-US" sz="1200" dirty="0">
              <a:solidFill>
                <a:srgbClr val="000080"/>
              </a:solidFill>
              <a:latin typeface="Arial"/>
              <a:cs typeface="Arial"/>
            </a:endParaRPr>
          </a:p>
          <a:p>
            <a:endParaRPr lang="en-US" sz="1200" dirty="0">
              <a:latin typeface="Arial"/>
              <a:cs typeface="Arial"/>
            </a:endParaRPr>
          </a:p>
        </p:txBody>
      </p:sp>
    </p:spTree>
    <p:extLst>
      <p:ext uri="{BB962C8B-B14F-4D97-AF65-F5344CB8AC3E}">
        <p14:creationId xmlns:p14="http://schemas.microsoft.com/office/powerpoint/2010/main" val="194474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6188" y="326820"/>
            <a:ext cx="6172784" cy="369332"/>
          </a:xfrm>
          <a:prstGeom prst="rect">
            <a:avLst/>
          </a:prstGeom>
          <a:noFill/>
        </p:spPr>
        <p:txBody>
          <a:bodyPr wrap="square" rtlCol="0">
            <a:spAutoFit/>
          </a:bodyPr>
          <a:lstStyle/>
          <a:p>
            <a:pPr algn="ctr"/>
            <a:r>
              <a:rPr lang="en-US" dirty="0" smtClean="0">
                <a:solidFill>
                  <a:srgbClr val="804000"/>
                </a:solidFill>
                <a:latin typeface="Arial"/>
                <a:cs typeface="Arial"/>
              </a:rPr>
              <a:t>Week of the Iroquois Boy</a:t>
            </a:r>
            <a:endParaRPr lang="en-US" dirty="0">
              <a:solidFill>
                <a:srgbClr val="804000"/>
              </a:solidFill>
              <a:latin typeface="Arial"/>
              <a:cs typeface="Arial"/>
            </a:endParaRPr>
          </a:p>
        </p:txBody>
      </p:sp>
      <p:sp>
        <p:nvSpPr>
          <p:cNvPr id="3" name="TextBox 2"/>
          <p:cNvSpPr txBox="1"/>
          <p:nvPr/>
        </p:nvSpPr>
        <p:spPr>
          <a:xfrm>
            <a:off x="336188" y="789530"/>
            <a:ext cx="6172784" cy="8651599"/>
          </a:xfrm>
          <a:prstGeom prst="rect">
            <a:avLst/>
          </a:prstGeom>
          <a:noFill/>
        </p:spPr>
        <p:txBody>
          <a:bodyPr wrap="square" rtlCol="0">
            <a:spAutoFit/>
          </a:bodyPr>
          <a:lstStyle/>
          <a:p>
            <a:pPr>
              <a:lnSpc>
                <a:spcPct val="120000"/>
              </a:lnSpc>
            </a:pPr>
            <a:r>
              <a:rPr lang="en-US" sz="1200" u="sng" dirty="0">
                <a:latin typeface="Arial"/>
                <a:cs typeface="Arial"/>
              </a:rPr>
              <a:t>Day 1- Iroquois Child’s Journal- 10/15/1620</a:t>
            </a:r>
            <a:endParaRPr lang="en-US" sz="1200" dirty="0">
              <a:latin typeface="Arial"/>
              <a:cs typeface="Arial"/>
            </a:endParaRPr>
          </a:p>
          <a:p>
            <a:pPr>
              <a:lnSpc>
                <a:spcPct val="120000"/>
              </a:lnSpc>
            </a:pPr>
            <a:endParaRPr lang="en-US" sz="800" dirty="0">
              <a:latin typeface="Arial"/>
              <a:cs typeface="Arial"/>
            </a:endParaRPr>
          </a:p>
          <a:p>
            <a:pPr>
              <a:lnSpc>
                <a:spcPct val="120000"/>
              </a:lnSpc>
            </a:pPr>
            <a:r>
              <a:rPr lang="en-US" sz="1200" dirty="0">
                <a:latin typeface="Arial"/>
                <a:cs typeface="Arial"/>
              </a:rPr>
              <a:t>Today when I woke up I put on my warm deerskin shirt. The season is fall and it is getting cold. My mother was preparing squash and beans for breakfast.  After breakfast, I headed outside to play lacrosse with my three brothers and to take a hike through the woods.  While running through the woods we tripped in a puddle and got messy.  We decided since we were already dirty that we would continue to jump in the puddles.  When we got back to the longhouse our mother told us that we had to bathe in the creek because we were dirty.  We went down to the creek to swim and bathe.  Back up at the longhouse our mother was preparing lunch.  For lunch we had my favorite, which is corn and beans.  After lunch we did our chores.  Our chores included: milk the goats, wash our clothes, and dry them over the fire</a:t>
            </a:r>
            <a:r>
              <a:rPr lang="en-US" sz="1200" dirty="0" smtClean="0">
                <a:latin typeface="Arial"/>
                <a:cs typeface="Arial"/>
              </a:rPr>
              <a:t>.</a:t>
            </a:r>
          </a:p>
          <a:p>
            <a:pPr>
              <a:lnSpc>
                <a:spcPct val="120000"/>
              </a:lnSpc>
            </a:pPr>
            <a:endParaRPr lang="en-US" sz="800" dirty="0">
              <a:latin typeface="Arial"/>
              <a:cs typeface="Arial"/>
            </a:endParaRPr>
          </a:p>
          <a:p>
            <a:pPr>
              <a:lnSpc>
                <a:spcPct val="120000"/>
              </a:lnSpc>
            </a:pPr>
            <a:r>
              <a:rPr lang="en-US" sz="1200" u="sng" dirty="0">
                <a:latin typeface="Arial"/>
                <a:cs typeface="Arial"/>
              </a:rPr>
              <a:t>Day 2- Iroquois Child’s Journal- 10/16/1620</a:t>
            </a:r>
          </a:p>
          <a:p>
            <a:pPr>
              <a:lnSpc>
                <a:spcPct val="120000"/>
              </a:lnSpc>
            </a:pPr>
            <a:endParaRPr lang="en-US" sz="800" dirty="0">
              <a:latin typeface="Arial"/>
              <a:cs typeface="Arial"/>
            </a:endParaRPr>
          </a:p>
          <a:p>
            <a:pPr>
              <a:lnSpc>
                <a:spcPct val="120000"/>
              </a:lnSpc>
            </a:pPr>
            <a:r>
              <a:rPr lang="en-US" sz="1200" dirty="0">
                <a:latin typeface="Arial"/>
                <a:cs typeface="Arial"/>
              </a:rPr>
              <a:t>Today I woke up early because Father is taking my three brothers and me hunting. We ate our beans for breakfast really fast and then headed out to the woods. Father stopped in the middle of the woods and we hid behind a big leaf pile. It was silent for a long while and then we heard a noise.  I was trying to stay very quiet. We looked back and there it was the biggest buck I’ve ever seen. Father aimed his arrow I couldn’t look. When I opened my eyes there was the buck on the leaves bleeding like crazy. We took the buck to the longhouse to have for dinner and it was good. When I went to bed I thought, what a great day I had.</a:t>
            </a:r>
          </a:p>
          <a:p>
            <a:pPr>
              <a:lnSpc>
                <a:spcPct val="120000"/>
              </a:lnSpc>
            </a:pPr>
            <a:endParaRPr lang="en-US" sz="800" dirty="0">
              <a:latin typeface="Arial"/>
              <a:cs typeface="Arial"/>
            </a:endParaRPr>
          </a:p>
          <a:p>
            <a:pPr>
              <a:lnSpc>
                <a:spcPct val="120000"/>
              </a:lnSpc>
            </a:pPr>
            <a:r>
              <a:rPr lang="en-US" sz="1200" u="sng" dirty="0">
                <a:latin typeface="Arial"/>
                <a:cs typeface="Arial"/>
              </a:rPr>
              <a:t>Day 3- Iroquois Child’s Journal- 10/17/1620</a:t>
            </a:r>
          </a:p>
          <a:p>
            <a:pPr>
              <a:lnSpc>
                <a:spcPct val="120000"/>
              </a:lnSpc>
            </a:pPr>
            <a:endParaRPr lang="en-US" sz="800" dirty="0">
              <a:latin typeface="Arial"/>
              <a:cs typeface="Arial"/>
            </a:endParaRPr>
          </a:p>
          <a:p>
            <a:pPr>
              <a:lnSpc>
                <a:spcPct val="120000"/>
              </a:lnSpc>
            </a:pPr>
            <a:r>
              <a:rPr lang="en-US" sz="1200" dirty="0">
                <a:latin typeface="Arial"/>
                <a:cs typeface="Arial"/>
              </a:rPr>
              <a:t>Today father was taking my brothers and me horse riding through the forest. My horse was a beautiful shade of dark brown.  I named her Silver Mist. When we set off I could barely see a thing but as it got lighter we could see fine. Father </a:t>
            </a:r>
            <a:r>
              <a:rPr lang="en-US" sz="1200" dirty="0" smtClean="0">
                <a:latin typeface="Arial"/>
                <a:cs typeface="Arial"/>
              </a:rPr>
              <a:t>wanted </a:t>
            </a:r>
            <a:r>
              <a:rPr lang="en-US" sz="1200" dirty="0">
                <a:latin typeface="Arial"/>
                <a:cs typeface="Arial"/>
              </a:rPr>
              <a:t>to race us and I won the race. Back at the longhouse mother made corn that </a:t>
            </a:r>
            <a:r>
              <a:rPr lang="en-US" sz="1200" dirty="0" smtClean="0">
                <a:latin typeface="Arial"/>
                <a:cs typeface="Arial"/>
              </a:rPr>
              <a:t>she got </a:t>
            </a:r>
            <a:r>
              <a:rPr lang="en-US" sz="1200" dirty="0">
                <a:latin typeface="Arial"/>
                <a:cs typeface="Arial"/>
              </a:rPr>
              <a:t>from the corn crops. After lunch we went outside to play lacrosse</a:t>
            </a:r>
            <a:r>
              <a:rPr lang="en-US" sz="1200" dirty="0" smtClean="0">
                <a:latin typeface="Arial"/>
                <a:cs typeface="Arial"/>
              </a:rPr>
              <a:t>.</a:t>
            </a:r>
          </a:p>
          <a:p>
            <a:pPr>
              <a:lnSpc>
                <a:spcPct val="120000"/>
              </a:lnSpc>
            </a:pPr>
            <a:endParaRPr lang="en-US" sz="800" dirty="0">
              <a:latin typeface="Arial"/>
              <a:cs typeface="Arial"/>
            </a:endParaRPr>
          </a:p>
          <a:p>
            <a:pPr>
              <a:lnSpc>
                <a:spcPts val="2100"/>
              </a:lnSpc>
            </a:pPr>
            <a:r>
              <a:rPr lang="en-US" sz="1200" u="sng" dirty="0">
                <a:latin typeface="Arial"/>
                <a:cs typeface="Arial"/>
              </a:rPr>
              <a:t>Day 4- Iroquois Child’s Journal- 10/18/1620</a:t>
            </a:r>
          </a:p>
          <a:p>
            <a:pPr>
              <a:lnSpc>
                <a:spcPts val="2100"/>
              </a:lnSpc>
            </a:pPr>
            <a:endParaRPr lang="en-US" sz="800" u="sng" dirty="0">
              <a:latin typeface="Arial"/>
              <a:cs typeface="Arial"/>
            </a:endParaRPr>
          </a:p>
          <a:p>
            <a:pPr>
              <a:lnSpc>
                <a:spcPct val="120000"/>
              </a:lnSpc>
            </a:pPr>
            <a:r>
              <a:rPr lang="en-US" sz="1200" dirty="0">
                <a:latin typeface="Arial"/>
                <a:cs typeface="Arial"/>
              </a:rPr>
              <a:t>Today my brothers were taking me to go fishing for food. When we got to the pond we got into our canoe and paddled to the middle of the pond. We got our nets ready and waited. Finally I felt something on my net I pulled it out of the water and there was a </a:t>
            </a:r>
            <a:r>
              <a:rPr lang="en-US" sz="1200" dirty="0" smtClean="0">
                <a:latin typeface="Arial"/>
                <a:cs typeface="Arial"/>
              </a:rPr>
              <a:t>big</a:t>
            </a:r>
            <a:endParaRPr lang="en-US" sz="900" dirty="0"/>
          </a:p>
          <a:p>
            <a:pPr>
              <a:lnSpc>
                <a:spcPts val="2100"/>
              </a:lnSpc>
            </a:pPr>
            <a:endParaRPr lang="vi-VN" sz="1200" dirty="0"/>
          </a:p>
          <a:p>
            <a:pPr>
              <a:lnSpc>
                <a:spcPts val="2100"/>
              </a:lnSpc>
            </a:pPr>
            <a:endParaRPr lang="en-US" sz="1100" dirty="0"/>
          </a:p>
          <a:p>
            <a:endParaRPr lang="en-US" sz="1100" dirty="0">
              <a:latin typeface="Arial"/>
              <a:cs typeface="Arial"/>
            </a:endParaRPr>
          </a:p>
        </p:txBody>
      </p:sp>
    </p:spTree>
    <p:extLst>
      <p:ext uri="{BB962C8B-B14F-4D97-AF65-F5344CB8AC3E}">
        <p14:creationId xmlns:p14="http://schemas.microsoft.com/office/powerpoint/2010/main" val="2190765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5526" y="364173"/>
            <a:ext cx="6154107" cy="8863711"/>
          </a:xfrm>
          <a:prstGeom prst="rect">
            <a:avLst/>
          </a:prstGeom>
          <a:noFill/>
        </p:spPr>
        <p:txBody>
          <a:bodyPr wrap="square" rtlCol="0">
            <a:spAutoFit/>
          </a:bodyPr>
          <a:lstStyle/>
          <a:p>
            <a:pPr>
              <a:lnSpc>
                <a:spcPct val="120000"/>
              </a:lnSpc>
            </a:pPr>
            <a:r>
              <a:rPr lang="en-US" sz="1200" dirty="0">
                <a:latin typeface="Arial"/>
                <a:cs typeface="Arial"/>
              </a:rPr>
              <a:t>fish.  I felt so proud of </a:t>
            </a:r>
            <a:r>
              <a:rPr lang="en-US" sz="1200" dirty="0" smtClean="0">
                <a:latin typeface="Arial"/>
                <a:cs typeface="Arial"/>
              </a:rPr>
              <a:t> myself</a:t>
            </a:r>
            <a:r>
              <a:rPr lang="en-US" sz="1200" dirty="0">
                <a:latin typeface="Arial"/>
                <a:cs typeface="Arial"/>
              </a:rPr>
              <a:t>. My brothers caught some fish too. When we got back to the longhouse we cooked the fish over the fire and we had them for dinner.  Later that night I enjoyed listening to stories told by our elders.  After that I fell right asleep on my warm deerskin covered bed.</a:t>
            </a:r>
          </a:p>
          <a:p>
            <a:pPr>
              <a:lnSpc>
                <a:spcPct val="120000"/>
              </a:lnSpc>
            </a:pPr>
            <a:endParaRPr lang="en-US" sz="1200" dirty="0">
              <a:latin typeface="Arial"/>
              <a:cs typeface="Arial"/>
            </a:endParaRPr>
          </a:p>
          <a:p>
            <a:pPr>
              <a:lnSpc>
                <a:spcPct val="120000"/>
              </a:lnSpc>
            </a:pPr>
            <a:r>
              <a:rPr lang="en-US" sz="1200" u="sng" dirty="0">
                <a:latin typeface="Arial"/>
                <a:cs typeface="Arial"/>
              </a:rPr>
              <a:t>Day 5 – Iroquois Child’s Journal – 10/19/1620</a:t>
            </a:r>
          </a:p>
          <a:p>
            <a:pPr>
              <a:lnSpc>
                <a:spcPct val="120000"/>
              </a:lnSpc>
            </a:pPr>
            <a:endParaRPr lang="en-US" sz="1200" dirty="0">
              <a:latin typeface="Arial"/>
              <a:cs typeface="Arial"/>
            </a:endParaRPr>
          </a:p>
          <a:p>
            <a:pPr>
              <a:lnSpc>
                <a:spcPct val="120000"/>
              </a:lnSpc>
            </a:pPr>
            <a:r>
              <a:rPr lang="en-US" sz="1200" dirty="0">
                <a:latin typeface="Arial"/>
                <a:cs typeface="Arial"/>
              </a:rPr>
              <a:t>Today after breakfast I had to do my chores. First I had to help my mother braid the ears of corn together so they could be hung to dry. I then helped open pumpkins to take out their seeds.  The pumpkins were then placed in deep bark lined pits and covered with dirt. Our clan was building a new longhouse. The men were cutting thin trees with their axes. My brothers and I helped some other boys drag the cut down trees and took them where they were building the longhouse.  We kept dragging trees till it got dark and boy I was tired from today. </a:t>
            </a:r>
            <a:endParaRPr lang="en-US" sz="1200" dirty="0" smtClean="0">
              <a:latin typeface="Arial"/>
              <a:cs typeface="Arial"/>
            </a:endParaRPr>
          </a:p>
          <a:p>
            <a:pPr>
              <a:lnSpc>
                <a:spcPct val="120000"/>
              </a:lnSpc>
            </a:pPr>
            <a:endParaRPr lang="en-US" sz="1200" dirty="0">
              <a:latin typeface="Arial"/>
              <a:cs typeface="Arial"/>
            </a:endParaRPr>
          </a:p>
          <a:p>
            <a:pPr>
              <a:lnSpc>
                <a:spcPct val="120000"/>
              </a:lnSpc>
            </a:pPr>
            <a:r>
              <a:rPr lang="en-US" sz="1200" u="sng" dirty="0">
                <a:latin typeface="Arial"/>
                <a:cs typeface="Arial"/>
              </a:rPr>
              <a:t>Day 6 – Iroquois Child’s Journal – 10/20/1620</a:t>
            </a:r>
          </a:p>
          <a:p>
            <a:pPr>
              <a:lnSpc>
                <a:spcPct val="120000"/>
              </a:lnSpc>
            </a:pPr>
            <a:endParaRPr lang="en-US" sz="1200" dirty="0">
              <a:latin typeface="Arial"/>
              <a:cs typeface="Arial"/>
            </a:endParaRPr>
          </a:p>
          <a:p>
            <a:pPr>
              <a:lnSpc>
                <a:spcPct val="120000"/>
              </a:lnSpc>
            </a:pPr>
            <a:r>
              <a:rPr lang="en-US" sz="1200" dirty="0">
                <a:latin typeface="Arial"/>
                <a:cs typeface="Arial"/>
              </a:rPr>
              <a:t>Today my friend </a:t>
            </a:r>
            <a:r>
              <a:rPr lang="en-US" sz="1200" dirty="0" err="1">
                <a:latin typeface="Arial"/>
                <a:cs typeface="Arial"/>
              </a:rPr>
              <a:t>Mem</a:t>
            </a:r>
            <a:r>
              <a:rPr lang="en-US" sz="1200" dirty="0">
                <a:latin typeface="Arial"/>
                <a:cs typeface="Arial"/>
              </a:rPr>
              <a:t> and I went swimming down at the creek.  When we got to the creek we jumped in and started to swim.  My brothers came down later to swim too.  Mother called us all in for lunch. </a:t>
            </a:r>
            <a:r>
              <a:rPr lang="en-US" sz="1200" dirty="0" err="1">
                <a:latin typeface="Arial"/>
                <a:cs typeface="Arial"/>
              </a:rPr>
              <a:t>Mem</a:t>
            </a:r>
            <a:r>
              <a:rPr lang="en-US" sz="1200" dirty="0">
                <a:latin typeface="Arial"/>
                <a:cs typeface="Arial"/>
              </a:rPr>
              <a:t> had lunch with us too. We ate corn squash and beans.  After lunch we all went back to the creek to swim until it got dark.  After swimming we had stew for dinner. When dinner was over we went out and played a really long game of lacrosse.  Later I walked </a:t>
            </a:r>
            <a:r>
              <a:rPr lang="en-US" sz="1200" dirty="0" err="1">
                <a:latin typeface="Arial"/>
                <a:cs typeface="Arial"/>
              </a:rPr>
              <a:t>Mem</a:t>
            </a:r>
            <a:r>
              <a:rPr lang="en-US" sz="1200" dirty="0">
                <a:latin typeface="Arial"/>
                <a:cs typeface="Arial"/>
              </a:rPr>
              <a:t> to her longhouse. </a:t>
            </a:r>
            <a:endParaRPr lang="en-US" sz="1200" dirty="0" smtClean="0">
              <a:latin typeface="Arial"/>
              <a:cs typeface="Arial"/>
            </a:endParaRPr>
          </a:p>
          <a:p>
            <a:pPr>
              <a:lnSpc>
                <a:spcPct val="120000"/>
              </a:lnSpc>
            </a:pPr>
            <a:endParaRPr lang="en-US" sz="1200" dirty="0">
              <a:latin typeface="Arial"/>
              <a:cs typeface="Arial"/>
            </a:endParaRPr>
          </a:p>
          <a:p>
            <a:pPr>
              <a:lnSpc>
                <a:spcPct val="120000"/>
              </a:lnSpc>
            </a:pPr>
            <a:r>
              <a:rPr lang="en-US" sz="1200" u="sng" dirty="0">
                <a:latin typeface="Arial"/>
                <a:cs typeface="Arial"/>
              </a:rPr>
              <a:t>Day 7- Iroquois Child’s Journal -10/21/1620</a:t>
            </a:r>
          </a:p>
          <a:p>
            <a:pPr>
              <a:lnSpc>
                <a:spcPct val="120000"/>
              </a:lnSpc>
            </a:pPr>
            <a:endParaRPr lang="en-US" sz="1200" dirty="0">
              <a:latin typeface="Arial"/>
              <a:cs typeface="Arial"/>
            </a:endParaRPr>
          </a:p>
          <a:p>
            <a:pPr>
              <a:lnSpc>
                <a:spcPct val="120000"/>
              </a:lnSpc>
            </a:pPr>
            <a:r>
              <a:rPr lang="en-US" sz="1200" dirty="0">
                <a:latin typeface="Arial"/>
                <a:cs typeface="Arial"/>
              </a:rPr>
              <a:t>Today my friend </a:t>
            </a:r>
            <a:r>
              <a:rPr lang="en-US" sz="1200" dirty="0" err="1">
                <a:latin typeface="Arial"/>
                <a:cs typeface="Arial"/>
              </a:rPr>
              <a:t>Mem</a:t>
            </a:r>
            <a:r>
              <a:rPr lang="en-US" sz="1200" dirty="0">
                <a:latin typeface="Arial"/>
                <a:cs typeface="Arial"/>
              </a:rPr>
              <a:t> and I went canoeing.  When we got to the creek we jumped in the canoe and headed down the creek.  I brought two paddles one for me and one for </a:t>
            </a:r>
            <a:r>
              <a:rPr lang="en-US" sz="1200" dirty="0" err="1">
                <a:latin typeface="Arial"/>
                <a:cs typeface="Arial"/>
              </a:rPr>
              <a:t>Mem</a:t>
            </a:r>
            <a:r>
              <a:rPr lang="en-US" sz="1200" dirty="0">
                <a:latin typeface="Arial"/>
                <a:cs typeface="Arial"/>
              </a:rPr>
              <a:t>.  We started off slowly but as paddled harder we went faster.  We went down the creek about 3 miles.  Then the sky got dark and it rained so we headed back to the longhouse and had lunch.  After lunch we played outside in the rain and had one game of lacrosse.  Later I took </a:t>
            </a:r>
            <a:r>
              <a:rPr lang="en-US" sz="1200" dirty="0" err="1">
                <a:latin typeface="Arial"/>
                <a:cs typeface="Arial"/>
              </a:rPr>
              <a:t>Mem</a:t>
            </a:r>
            <a:r>
              <a:rPr lang="en-US" sz="1200" dirty="0">
                <a:latin typeface="Arial"/>
                <a:cs typeface="Arial"/>
              </a:rPr>
              <a:t> back to her longhouse.  When I went to bed I thought about all the fun I had this week.  It was the best week. </a:t>
            </a:r>
            <a:endParaRPr lang="en-US" sz="1200" dirty="0" smtClean="0">
              <a:latin typeface="Arial"/>
              <a:cs typeface="Arial"/>
            </a:endParaRPr>
          </a:p>
          <a:p>
            <a:pPr>
              <a:lnSpc>
                <a:spcPct val="120000"/>
              </a:lnSpc>
            </a:pPr>
            <a:endParaRPr lang="en-US" sz="1200" dirty="0">
              <a:latin typeface="Arial"/>
              <a:cs typeface="Arial"/>
            </a:endParaRPr>
          </a:p>
          <a:p>
            <a:pPr>
              <a:lnSpc>
                <a:spcPct val="120000"/>
              </a:lnSpc>
            </a:pPr>
            <a:r>
              <a:rPr lang="en-US" sz="1200" dirty="0" smtClean="0">
                <a:solidFill>
                  <a:srgbClr val="804000"/>
                </a:solidFill>
                <a:latin typeface="Arial"/>
                <a:cs typeface="Arial"/>
              </a:rPr>
              <a:t>Philip – Grade Four</a:t>
            </a:r>
          </a:p>
          <a:p>
            <a:pPr>
              <a:lnSpc>
                <a:spcPct val="120000"/>
              </a:lnSpc>
            </a:pPr>
            <a:endParaRPr lang="en-US" sz="1200" dirty="0">
              <a:latin typeface="Arial"/>
              <a:cs typeface="Arial"/>
            </a:endParaRPr>
          </a:p>
          <a:p>
            <a:pPr>
              <a:lnSpc>
                <a:spcPts val="2100"/>
              </a:lnSpc>
            </a:pPr>
            <a:endParaRPr lang="en-US" sz="1100" dirty="0">
              <a:latin typeface="Arial"/>
              <a:cs typeface="Arial"/>
            </a:endParaRPr>
          </a:p>
          <a:p>
            <a:pPr>
              <a:lnSpc>
                <a:spcPts val="2100"/>
              </a:lnSpc>
            </a:pPr>
            <a:endParaRPr lang="en-US" sz="1200" dirty="0"/>
          </a:p>
          <a:p>
            <a:endParaRPr lang="en-US" sz="1200" dirty="0">
              <a:latin typeface="Arial"/>
              <a:cs typeface="Arial"/>
            </a:endParaRPr>
          </a:p>
        </p:txBody>
      </p:sp>
    </p:spTree>
    <p:extLst>
      <p:ext uri="{BB962C8B-B14F-4D97-AF65-F5344CB8AC3E}">
        <p14:creationId xmlns:p14="http://schemas.microsoft.com/office/powerpoint/2010/main" val="1096088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4865" y="401524"/>
            <a:ext cx="6135429" cy="400110"/>
          </a:xfrm>
          <a:prstGeom prst="rect">
            <a:avLst/>
          </a:prstGeom>
          <a:noFill/>
        </p:spPr>
        <p:txBody>
          <a:bodyPr wrap="square" rtlCol="0">
            <a:spAutoFit/>
          </a:bodyPr>
          <a:lstStyle/>
          <a:p>
            <a:pPr algn="ctr"/>
            <a:r>
              <a:rPr lang="en-US" sz="2000" dirty="0">
                <a:solidFill>
                  <a:srgbClr val="6600CC"/>
                </a:solidFill>
                <a:latin typeface="Arial"/>
                <a:cs typeface="Arial"/>
              </a:rPr>
              <a:t>I Have A Dream</a:t>
            </a:r>
            <a:r>
              <a:rPr lang="en-US" sz="2000" dirty="0">
                <a:latin typeface="Arial"/>
                <a:cs typeface="Arial"/>
              </a:rPr>
              <a:t>…</a:t>
            </a:r>
          </a:p>
        </p:txBody>
      </p:sp>
      <p:sp>
        <p:nvSpPr>
          <p:cNvPr id="5" name="TextBox 4"/>
          <p:cNvSpPr txBox="1"/>
          <p:nvPr/>
        </p:nvSpPr>
        <p:spPr>
          <a:xfrm>
            <a:off x="354865" y="989802"/>
            <a:ext cx="6135429" cy="7094249"/>
          </a:xfrm>
          <a:prstGeom prst="rect">
            <a:avLst/>
          </a:prstGeom>
          <a:noFill/>
        </p:spPr>
        <p:txBody>
          <a:bodyPr wrap="square" rtlCol="0">
            <a:spAutoFit/>
          </a:bodyPr>
          <a:lstStyle/>
          <a:p>
            <a:pPr>
              <a:lnSpc>
                <a:spcPts val="2200"/>
              </a:lnSpc>
            </a:pPr>
            <a:r>
              <a:rPr lang="en-US" sz="1400" dirty="0">
                <a:solidFill>
                  <a:srgbClr val="6600CC"/>
                </a:solidFill>
                <a:latin typeface="Comic Sans MS" pitchFamily="66" charset="0"/>
              </a:rPr>
              <a:t>I dream </a:t>
            </a:r>
            <a:r>
              <a:rPr lang="en-US" sz="1400" dirty="0">
                <a:latin typeface="Comic Sans MS" pitchFamily="66" charset="0"/>
              </a:rPr>
              <a:t>that people will no longer bully others.  </a:t>
            </a:r>
          </a:p>
          <a:p>
            <a:pPr marL="342900" indent="-342900">
              <a:lnSpc>
                <a:spcPts val="2200"/>
              </a:lnSpc>
            </a:pPr>
            <a:r>
              <a:rPr lang="en-US" sz="1400" dirty="0">
                <a:solidFill>
                  <a:srgbClr val="6600CC"/>
                </a:solidFill>
                <a:latin typeface="Comic Sans MS" pitchFamily="66" charset="0"/>
              </a:rPr>
              <a:t>I have a dream </a:t>
            </a:r>
            <a:r>
              <a:rPr lang="en-US" sz="1400" dirty="0">
                <a:latin typeface="Comic Sans MS" pitchFamily="66" charset="0"/>
              </a:rPr>
              <a:t>that people can walk around freely without worrying that someone is going to rob them for all that they have.  </a:t>
            </a:r>
          </a:p>
          <a:p>
            <a:pPr marL="342900" indent="-342900">
              <a:lnSpc>
                <a:spcPts val="2200"/>
              </a:lnSpc>
            </a:pPr>
            <a:r>
              <a:rPr lang="en-US" sz="1400" dirty="0">
                <a:solidFill>
                  <a:srgbClr val="6600CC"/>
                </a:solidFill>
                <a:latin typeface="Comic Sans MS" pitchFamily="66" charset="0"/>
              </a:rPr>
              <a:t>I have a dream </a:t>
            </a:r>
            <a:r>
              <a:rPr lang="en-US" sz="1400" dirty="0">
                <a:latin typeface="Comic Sans MS" pitchFamily="66" charset="0"/>
              </a:rPr>
              <a:t>that parents should not have to worry about their kids when they walk to the corner store.  </a:t>
            </a:r>
          </a:p>
          <a:p>
            <a:pPr marL="342900" indent="-342900">
              <a:lnSpc>
                <a:spcPts val="2200"/>
              </a:lnSpc>
            </a:pPr>
            <a:r>
              <a:rPr lang="en-US" sz="1400" dirty="0">
                <a:solidFill>
                  <a:srgbClr val="6600CC"/>
                </a:solidFill>
                <a:latin typeface="Comic Sans MS" pitchFamily="66" charset="0"/>
              </a:rPr>
              <a:t>I have a dream </a:t>
            </a:r>
            <a:r>
              <a:rPr lang="en-US" sz="1400" dirty="0">
                <a:latin typeface="Comic Sans MS" pitchFamily="66" charset="0"/>
              </a:rPr>
              <a:t>that people do not have to live on the streets because they have no money or because they can’t pay their rent.  </a:t>
            </a:r>
          </a:p>
          <a:p>
            <a:pPr marL="342900" indent="-342900">
              <a:lnSpc>
                <a:spcPts val="2200"/>
              </a:lnSpc>
            </a:pPr>
            <a:r>
              <a:rPr lang="en-US" sz="1400" dirty="0">
                <a:solidFill>
                  <a:srgbClr val="6600CC"/>
                </a:solidFill>
                <a:latin typeface="Comic Sans MS" pitchFamily="66" charset="0"/>
              </a:rPr>
              <a:t>I have a dream </a:t>
            </a:r>
            <a:r>
              <a:rPr lang="en-US" sz="1400" dirty="0">
                <a:latin typeface="Comic Sans MS" pitchFamily="66" charset="0"/>
              </a:rPr>
              <a:t>that people will not do illegal drugs and smoke cigarettes.  It hurts me to see kids smoking and drinking at such a young age. </a:t>
            </a:r>
          </a:p>
          <a:p>
            <a:pPr marL="342900" indent="-342900">
              <a:lnSpc>
                <a:spcPts val="2200"/>
              </a:lnSpc>
            </a:pPr>
            <a:r>
              <a:rPr lang="en-US" sz="1400" dirty="0">
                <a:solidFill>
                  <a:srgbClr val="6600CC"/>
                </a:solidFill>
                <a:latin typeface="Comic Sans MS" pitchFamily="66" charset="0"/>
              </a:rPr>
              <a:t>I have a dream </a:t>
            </a:r>
            <a:r>
              <a:rPr lang="en-US" sz="1400" dirty="0">
                <a:latin typeface="Comic Sans MS" pitchFamily="66" charset="0"/>
              </a:rPr>
              <a:t>that you will not be judged by what you wear or how you look.  You should be judged by how you act. </a:t>
            </a:r>
          </a:p>
          <a:p>
            <a:pPr marL="342900" indent="-342900">
              <a:lnSpc>
                <a:spcPts val="2200"/>
              </a:lnSpc>
            </a:pPr>
            <a:r>
              <a:rPr lang="en-US" sz="1400" dirty="0">
                <a:solidFill>
                  <a:srgbClr val="6600CC"/>
                </a:solidFill>
                <a:latin typeface="Comic Sans MS" pitchFamily="66" charset="0"/>
              </a:rPr>
              <a:t>I have a dream </a:t>
            </a:r>
            <a:r>
              <a:rPr lang="en-US" sz="1400" dirty="0">
                <a:latin typeface="Comic Sans MS" pitchFamily="66" charset="0"/>
              </a:rPr>
              <a:t>that people could say how they really feel inside and not feel like there is tape on your mouth so you cannot be heard.  </a:t>
            </a:r>
          </a:p>
          <a:p>
            <a:pPr marL="342900" indent="-342900">
              <a:lnSpc>
                <a:spcPts val="2200"/>
              </a:lnSpc>
            </a:pPr>
            <a:r>
              <a:rPr lang="en-US" sz="1400" dirty="0">
                <a:solidFill>
                  <a:srgbClr val="6600CC"/>
                </a:solidFill>
                <a:latin typeface="Comic Sans MS" pitchFamily="66" charset="0"/>
              </a:rPr>
              <a:t>I dream </a:t>
            </a:r>
            <a:r>
              <a:rPr lang="en-US" sz="1400" dirty="0">
                <a:latin typeface="Comic Sans MS" pitchFamily="66" charset="0"/>
              </a:rPr>
              <a:t>that people will not be afraid to show how they feel and that they will know it is okay to cry sometimes.  </a:t>
            </a:r>
          </a:p>
          <a:p>
            <a:pPr marL="342900" indent="-342900">
              <a:lnSpc>
                <a:spcPts val="2200"/>
              </a:lnSpc>
            </a:pPr>
            <a:r>
              <a:rPr lang="en-US" sz="1400" dirty="0">
                <a:solidFill>
                  <a:srgbClr val="6600CC"/>
                </a:solidFill>
                <a:latin typeface="Comic Sans MS" pitchFamily="66" charset="0"/>
              </a:rPr>
              <a:t>I have a dream </a:t>
            </a:r>
            <a:r>
              <a:rPr lang="en-US" sz="1400" dirty="0">
                <a:latin typeface="Comic Sans MS" pitchFamily="66" charset="0"/>
              </a:rPr>
              <a:t>that people can work at any age and not be afraid to show their talents and what they can do! </a:t>
            </a:r>
          </a:p>
          <a:p>
            <a:pPr marL="342900" indent="-342900">
              <a:lnSpc>
                <a:spcPts val="2200"/>
              </a:lnSpc>
            </a:pPr>
            <a:r>
              <a:rPr lang="en-US" sz="1400" dirty="0">
                <a:solidFill>
                  <a:srgbClr val="6600CC"/>
                </a:solidFill>
                <a:latin typeface="Comic Sans MS" pitchFamily="66" charset="0"/>
              </a:rPr>
              <a:t>I dream </a:t>
            </a:r>
            <a:r>
              <a:rPr lang="en-US" sz="1400" dirty="0">
                <a:latin typeface="Comic Sans MS" pitchFamily="66" charset="0"/>
              </a:rPr>
              <a:t>that people can come out from behind those walls and show who they really are! </a:t>
            </a:r>
          </a:p>
          <a:p>
            <a:pPr>
              <a:lnSpc>
                <a:spcPts val="2200"/>
              </a:lnSpc>
            </a:pPr>
            <a:r>
              <a:rPr lang="en-US" sz="1400" dirty="0">
                <a:solidFill>
                  <a:srgbClr val="6600CC"/>
                </a:solidFill>
                <a:latin typeface="Comic Sans MS" pitchFamily="66" charset="0"/>
              </a:rPr>
              <a:t>You are you, and you are beautiful.</a:t>
            </a:r>
          </a:p>
          <a:p>
            <a:endParaRPr lang="en-US" sz="1400" dirty="0" smtClean="0">
              <a:latin typeface="Arial"/>
              <a:cs typeface="Arial"/>
            </a:endParaRPr>
          </a:p>
          <a:p>
            <a:endParaRPr lang="en-US" sz="1400" dirty="0">
              <a:latin typeface="Arial"/>
              <a:cs typeface="Arial"/>
            </a:endParaRPr>
          </a:p>
          <a:p>
            <a:endParaRPr lang="en-US" sz="1400" dirty="0" smtClean="0">
              <a:latin typeface="Arial"/>
              <a:cs typeface="Arial"/>
            </a:endParaRPr>
          </a:p>
          <a:p>
            <a:endParaRPr lang="en-US" sz="1400" dirty="0">
              <a:latin typeface="Arial"/>
              <a:cs typeface="Arial"/>
            </a:endParaRPr>
          </a:p>
          <a:p>
            <a:r>
              <a:rPr lang="en-US" sz="1400" dirty="0" smtClean="0">
                <a:solidFill>
                  <a:srgbClr val="6600CC"/>
                </a:solidFill>
                <a:latin typeface="Arial"/>
                <a:cs typeface="Arial"/>
              </a:rPr>
              <a:t>Veronica – Grade Five</a:t>
            </a:r>
            <a:endParaRPr lang="en-US" sz="1400" dirty="0">
              <a:solidFill>
                <a:srgbClr val="6600CC"/>
              </a:solidFill>
              <a:latin typeface="Arial"/>
              <a:cs typeface="Arial"/>
            </a:endParaRPr>
          </a:p>
        </p:txBody>
      </p:sp>
    </p:spTree>
    <p:extLst>
      <p:ext uri="{BB962C8B-B14F-4D97-AF65-F5344CB8AC3E}">
        <p14:creationId xmlns:p14="http://schemas.microsoft.com/office/powerpoint/2010/main" val="1801267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7511" y="420199"/>
            <a:ext cx="6172783" cy="400110"/>
          </a:xfrm>
          <a:prstGeom prst="rect">
            <a:avLst/>
          </a:prstGeom>
          <a:noFill/>
        </p:spPr>
        <p:txBody>
          <a:bodyPr wrap="square" rtlCol="0">
            <a:spAutoFit/>
          </a:bodyPr>
          <a:lstStyle/>
          <a:p>
            <a:pPr algn="ctr"/>
            <a:r>
              <a:rPr lang="en-US" sz="2000" dirty="0" smtClean="0">
                <a:solidFill>
                  <a:srgbClr val="804000"/>
                </a:solidFill>
                <a:latin typeface="Arial"/>
                <a:cs typeface="Arial"/>
              </a:rPr>
              <a:t>The Effects of Bullying</a:t>
            </a:r>
            <a:endParaRPr lang="en-US" sz="2000" dirty="0">
              <a:solidFill>
                <a:srgbClr val="804000"/>
              </a:solidFill>
              <a:latin typeface="Arial"/>
              <a:cs typeface="Arial"/>
            </a:endParaRPr>
          </a:p>
        </p:txBody>
      </p:sp>
      <p:sp>
        <p:nvSpPr>
          <p:cNvPr id="3" name="TextBox 2"/>
          <p:cNvSpPr txBox="1"/>
          <p:nvPr/>
        </p:nvSpPr>
        <p:spPr>
          <a:xfrm>
            <a:off x="317511" y="820309"/>
            <a:ext cx="6172783" cy="7928325"/>
          </a:xfrm>
          <a:prstGeom prst="rect">
            <a:avLst/>
          </a:prstGeom>
          <a:noFill/>
        </p:spPr>
        <p:txBody>
          <a:bodyPr wrap="square" rtlCol="0">
            <a:spAutoFit/>
          </a:bodyPr>
          <a:lstStyle/>
          <a:p>
            <a:pPr>
              <a:lnSpc>
                <a:spcPct val="120000"/>
              </a:lnSpc>
            </a:pPr>
            <a:r>
              <a:rPr lang="en-US" sz="1300" dirty="0">
                <a:latin typeface="Arial"/>
                <a:cs typeface="Arial"/>
              </a:rPr>
              <a:t>Bullying is a serious matter to us.  It affects many people every day, everywhere, all the time.  According to our research, about 63% of the people on earth have been bullied.  People who usually bully others are jealous of what others wear, what they own or look like.</a:t>
            </a:r>
          </a:p>
          <a:p>
            <a:pPr>
              <a:lnSpc>
                <a:spcPct val="120000"/>
              </a:lnSpc>
            </a:pPr>
            <a:endParaRPr lang="en-US" sz="1300" dirty="0">
              <a:latin typeface="Arial"/>
              <a:cs typeface="Arial"/>
            </a:endParaRPr>
          </a:p>
          <a:p>
            <a:pPr>
              <a:lnSpc>
                <a:spcPct val="120000"/>
              </a:lnSpc>
            </a:pPr>
            <a:r>
              <a:rPr lang="en-US" sz="1300" dirty="0">
                <a:latin typeface="Arial"/>
                <a:cs typeface="Arial"/>
              </a:rPr>
              <a:t>Sometimes people bully because of what happens in their home environment.  This might affect the way they act at school. Sometimes it’s the parent’s wrong doing that causes their kid to bully others.  Other times people bully because they feel left out or alone.</a:t>
            </a:r>
          </a:p>
          <a:p>
            <a:pPr>
              <a:lnSpc>
                <a:spcPct val="120000"/>
              </a:lnSpc>
            </a:pPr>
            <a:endParaRPr lang="en-US" sz="1300" dirty="0">
              <a:latin typeface="Arial"/>
              <a:cs typeface="Arial"/>
            </a:endParaRPr>
          </a:p>
          <a:p>
            <a:pPr>
              <a:lnSpc>
                <a:spcPct val="120000"/>
              </a:lnSpc>
            </a:pPr>
            <a:r>
              <a:rPr lang="en-US" sz="1300" dirty="0">
                <a:latin typeface="Arial"/>
                <a:cs typeface="Arial"/>
              </a:rPr>
              <a:t>Coming home from school crying every day is NOT fun.  Sitting alone on the school bus daily because people tease you is NOT fun.  Bullies make up stories about you that are not true, to get attention. Bullies make you feel embarrassed, left out and at times afraid to speak up or tell an adult.  When bullies gang up on you, you may feel threatened.  Many times people that get bullied have emotional problems.</a:t>
            </a:r>
          </a:p>
          <a:p>
            <a:pPr>
              <a:lnSpc>
                <a:spcPct val="120000"/>
              </a:lnSpc>
            </a:pPr>
            <a:endParaRPr lang="en-US" sz="1300" dirty="0"/>
          </a:p>
          <a:p>
            <a:pPr>
              <a:lnSpc>
                <a:spcPct val="120000"/>
              </a:lnSpc>
            </a:pPr>
            <a:r>
              <a:rPr lang="en-US" sz="1300" dirty="0">
                <a:latin typeface="Arial"/>
                <a:cs typeface="Arial"/>
              </a:rPr>
              <a:t>Luckily, you are not alone.  Bullying is a serious problem, but there will always be somebody there for you.  Your mom, dad, counselor, teacher, friends, family members or any trusted adult may help you with your problems and give you options on how to solve these problems.  Always share your problem with an adult. Also remember your friends are your greatest allies when you need help.</a:t>
            </a:r>
          </a:p>
          <a:p>
            <a:pPr>
              <a:lnSpc>
                <a:spcPct val="120000"/>
              </a:lnSpc>
            </a:pPr>
            <a:endParaRPr lang="en-US" sz="1300" dirty="0">
              <a:latin typeface="Arial"/>
              <a:cs typeface="Arial"/>
            </a:endParaRPr>
          </a:p>
          <a:p>
            <a:pPr>
              <a:lnSpc>
                <a:spcPct val="120000"/>
              </a:lnSpc>
            </a:pPr>
            <a:r>
              <a:rPr lang="en-US" sz="1300" dirty="0">
                <a:latin typeface="Arial"/>
                <a:cs typeface="Arial"/>
              </a:rPr>
              <a:t>Don’t let bullies get in your head; be the best that you can be!  We all have bad days.  Many times you may feel melancholy or depressed, but there are many people in the world that feel like you do. You can stand up and stop people from bullying you and others.</a:t>
            </a:r>
          </a:p>
          <a:p>
            <a:pPr>
              <a:lnSpc>
                <a:spcPct val="120000"/>
              </a:lnSpc>
            </a:pPr>
            <a:r>
              <a:rPr lang="en-US" sz="2000" dirty="0"/>
              <a:t> </a:t>
            </a:r>
          </a:p>
          <a:p>
            <a:pPr>
              <a:lnSpc>
                <a:spcPct val="120000"/>
              </a:lnSpc>
            </a:pPr>
            <a:r>
              <a:rPr lang="en-US" sz="1000" b="1" dirty="0">
                <a:latin typeface="Arial"/>
                <a:cs typeface="Arial"/>
              </a:rPr>
              <a:t>IAN RESEARCH REPORT: BULLYING AND CHILDREN WITH ASD </a:t>
            </a:r>
            <a:endParaRPr lang="en-US" sz="1000" b="1" dirty="0" smtClean="0">
              <a:latin typeface="Arial"/>
              <a:cs typeface="Arial"/>
            </a:endParaRPr>
          </a:p>
          <a:p>
            <a:pPr>
              <a:lnSpc>
                <a:spcPct val="120000"/>
              </a:lnSpc>
            </a:pPr>
            <a:r>
              <a:rPr lang="en-US" sz="1000" dirty="0" smtClean="0">
                <a:latin typeface="Arial"/>
                <a:cs typeface="Arial"/>
              </a:rPr>
              <a:t>http</a:t>
            </a:r>
            <a:r>
              <a:rPr lang="en-US" sz="1000" dirty="0">
                <a:latin typeface="Arial"/>
                <a:cs typeface="Arial"/>
              </a:rPr>
              <a:t>://</a:t>
            </a:r>
            <a:r>
              <a:rPr lang="en-US" sz="1000" dirty="0" err="1">
                <a:latin typeface="Arial"/>
                <a:cs typeface="Arial"/>
              </a:rPr>
              <a:t>iancommunity.org</a:t>
            </a:r>
            <a:r>
              <a:rPr lang="en-US" sz="1000" dirty="0">
                <a:latin typeface="Arial"/>
                <a:cs typeface="Arial"/>
              </a:rPr>
              <a:t>/</a:t>
            </a:r>
            <a:r>
              <a:rPr lang="en-US" sz="1000" dirty="0" err="1">
                <a:latin typeface="Arial"/>
                <a:cs typeface="Arial"/>
              </a:rPr>
              <a:t>cs</a:t>
            </a:r>
            <a:r>
              <a:rPr lang="en-US" sz="1000" dirty="0">
                <a:latin typeface="Arial"/>
                <a:cs typeface="Arial"/>
              </a:rPr>
              <a:t>/</a:t>
            </a:r>
            <a:r>
              <a:rPr lang="en-US" sz="1000" dirty="0" err="1">
                <a:latin typeface="Arial"/>
                <a:cs typeface="Arial"/>
              </a:rPr>
              <a:t>ian_research_reports</a:t>
            </a:r>
            <a:r>
              <a:rPr lang="en-US" sz="1000" dirty="0">
                <a:latin typeface="Arial"/>
                <a:cs typeface="Arial"/>
              </a:rPr>
              <a:t>/</a:t>
            </a:r>
            <a:r>
              <a:rPr lang="en-US" sz="1000" dirty="0" err="1">
                <a:latin typeface="Arial"/>
                <a:cs typeface="Arial"/>
              </a:rPr>
              <a:t>ian_research_report_bullying</a:t>
            </a:r>
            <a:endParaRPr lang="en-US" sz="1000" dirty="0">
              <a:latin typeface="Arial"/>
              <a:cs typeface="Arial"/>
            </a:endParaRPr>
          </a:p>
          <a:p>
            <a:endParaRPr lang="en-US" sz="2000" dirty="0" smtClean="0">
              <a:latin typeface="Arial"/>
              <a:cs typeface="Arial"/>
            </a:endParaRPr>
          </a:p>
          <a:p>
            <a:r>
              <a:rPr lang="en-US" sz="1300" dirty="0" smtClean="0">
                <a:solidFill>
                  <a:srgbClr val="804000"/>
                </a:solidFill>
                <a:latin typeface="Arial"/>
                <a:cs typeface="Arial"/>
              </a:rPr>
              <a:t>Ayden and </a:t>
            </a:r>
            <a:r>
              <a:rPr lang="en-US" sz="1300" dirty="0" err="1">
                <a:solidFill>
                  <a:srgbClr val="804000"/>
                </a:solidFill>
                <a:latin typeface="Arial"/>
                <a:cs typeface="Arial"/>
              </a:rPr>
              <a:t>J</a:t>
            </a:r>
            <a:r>
              <a:rPr lang="en-US" sz="1300" dirty="0" err="1" smtClean="0">
                <a:solidFill>
                  <a:srgbClr val="804000"/>
                </a:solidFill>
                <a:latin typeface="Arial"/>
                <a:cs typeface="Arial"/>
              </a:rPr>
              <a:t>aiden</a:t>
            </a:r>
            <a:r>
              <a:rPr lang="en-US" sz="1300" dirty="0" smtClean="0">
                <a:solidFill>
                  <a:srgbClr val="804000"/>
                </a:solidFill>
                <a:latin typeface="Arial"/>
                <a:cs typeface="Arial"/>
              </a:rPr>
              <a:t> – Grade Five</a:t>
            </a:r>
            <a:endParaRPr lang="en-US" sz="1300" dirty="0">
              <a:solidFill>
                <a:srgbClr val="804000"/>
              </a:solidFill>
              <a:latin typeface="Arial"/>
              <a:cs typeface="Arial"/>
            </a:endParaRPr>
          </a:p>
        </p:txBody>
      </p:sp>
    </p:spTree>
    <p:extLst>
      <p:ext uri="{BB962C8B-B14F-4D97-AF65-F5344CB8AC3E}">
        <p14:creationId xmlns:p14="http://schemas.microsoft.com/office/powerpoint/2010/main" val="3066097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6188" y="401524"/>
            <a:ext cx="6163445" cy="400110"/>
          </a:xfrm>
          <a:prstGeom prst="rect">
            <a:avLst/>
          </a:prstGeom>
          <a:noFill/>
        </p:spPr>
        <p:txBody>
          <a:bodyPr wrap="square" rtlCol="0">
            <a:spAutoFit/>
          </a:bodyPr>
          <a:lstStyle/>
          <a:p>
            <a:pPr algn="ctr"/>
            <a:r>
              <a:rPr lang="en-US" sz="2000" dirty="0" smtClean="0">
                <a:solidFill>
                  <a:srgbClr val="000080"/>
                </a:solidFill>
                <a:latin typeface="Arial"/>
                <a:cs typeface="Arial"/>
              </a:rPr>
              <a:t>Off The Trail</a:t>
            </a:r>
            <a:endParaRPr lang="en-US" sz="2000" dirty="0">
              <a:solidFill>
                <a:srgbClr val="000080"/>
              </a:solidFill>
              <a:latin typeface="Arial"/>
              <a:cs typeface="Arial"/>
            </a:endParaRPr>
          </a:p>
        </p:txBody>
      </p:sp>
      <p:sp>
        <p:nvSpPr>
          <p:cNvPr id="3" name="TextBox 2"/>
          <p:cNvSpPr txBox="1"/>
          <p:nvPr/>
        </p:nvSpPr>
        <p:spPr>
          <a:xfrm>
            <a:off x="336188" y="896425"/>
            <a:ext cx="6163445" cy="8203781"/>
          </a:xfrm>
          <a:prstGeom prst="rect">
            <a:avLst/>
          </a:prstGeom>
          <a:noFill/>
        </p:spPr>
        <p:txBody>
          <a:bodyPr wrap="square" rtlCol="0">
            <a:spAutoFit/>
          </a:bodyPr>
          <a:lstStyle/>
          <a:p>
            <a:pPr>
              <a:lnSpc>
                <a:spcPct val="130000"/>
              </a:lnSpc>
            </a:pPr>
            <a:r>
              <a:rPr lang="en-US" sz="1400" dirty="0"/>
              <a:t>The snow tickled the tops of the trees and scrubby bushes that lined the trail. It fell on a nearby open meadow in spindles. A gentle wind pried  at the stalks of wheat, swaying them back and forth. They danced underneath its loving touch. The only sound is the swish of the skis as they scrape away a layer of snow, creating a fresh path behind me.  The sky is like the soft surface of a robin’s egg, pristine and smooth. </a:t>
            </a:r>
          </a:p>
          <a:p>
            <a:pPr>
              <a:lnSpc>
                <a:spcPct val="130000"/>
              </a:lnSpc>
            </a:pPr>
            <a:endParaRPr lang="en-US" sz="1400" dirty="0"/>
          </a:p>
          <a:p>
            <a:pPr>
              <a:lnSpc>
                <a:spcPct val="130000"/>
              </a:lnSpc>
            </a:pPr>
            <a:r>
              <a:rPr lang="en-US" sz="1400" dirty="0"/>
              <a:t>I pick up speed, until I’m sailing down a slope, my poles balanced out behind me, my knees angled on the skis. At that moment, I forget about the biting cold or the burning in my legs. The skis carry me, like an owl gliding on silent wings. As I continued to build up speed, I felt unstoppable. My feet were still bound to the skis, but my mind was somewhere else. I was at complete peace with myself, and the humbling feeling of the vast, open skies calmed me. I became totally engrossed in the snow and the miles and miles of wilderness. I left behind the panting, the pain in my legs, and the fear of falling. </a:t>
            </a:r>
          </a:p>
          <a:p>
            <a:pPr>
              <a:lnSpc>
                <a:spcPct val="130000"/>
              </a:lnSpc>
            </a:pPr>
            <a:endParaRPr lang="en-US" sz="1400" dirty="0"/>
          </a:p>
          <a:p>
            <a:pPr>
              <a:lnSpc>
                <a:spcPct val="130000"/>
              </a:lnSpc>
            </a:pPr>
            <a:r>
              <a:rPr lang="en-US" sz="1400" dirty="0"/>
              <a:t>Everything was so peaceful. I thought back to when I first started, and could barely go a few minutes on level ground without falling. Now, I could glide down a slope with ease. I smiled, thinking about how much time I had spent frustrated with the skis. </a:t>
            </a:r>
          </a:p>
          <a:p>
            <a:pPr>
              <a:lnSpc>
                <a:spcPct val="130000"/>
              </a:lnSpc>
            </a:pPr>
            <a:endParaRPr lang="en-US" sz="1400" dirty="0"/>
          </a:p>
          <a:p>
            <a:pPr>
              <a:lnSpc>
                <a:spcPct val="130000"/>
              </a:lnSpc>
            </a:pPr>
            <a:r>
              <a:rPr lang="en-US" sz="1400" dirty="0"/>
              <a:t>Suddenly, I hit a patch of ice, and my skis slid wildly. In panic, I tried to bend my knees and shift my weight to one side like my dad had taught me. The skidding persisted, until I found myself sitting in a bank of freezing snow. My feet were still strapped into the bindings, but my poles had scattered. I released my feet from the skis, and ventured off the trail to retrieve my poles. I passed the collection of gnarled shrubbery into an open meadow. There, I spotted the black poles sticking out from a layer of crisp snow. I rushed over to get them. </a:t>
            </a:r>
          </a:p>
        </p:txBody>
      </p:sp>
    </p:spTree>
    <p:extLst>
      <p:ext uri="{BB962C8B-B14F-4D97-AF65-F5344CB8AC3E}">
        <p14:creationId xmlns:p14="http://schemas.microsoft.com/office/powerpoint/2010/main" val="6721810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178</TotalTime>
  <Words>3923</Words>
  <Application>Microsoft Office PowerPoint</Application>
  <PresentationFormat>Letter Paper (8.5x11 in)</PresentationFormat>
  <Paragraphs>196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Comic Sans MS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Red Barn Publishers and Educational Consultants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PATRICIA  MARTIN</dc:creator>
  <cp:lastModifiedBy>Townsend, Lee Ann</cp:lastModifiedBy>
  <cp:revision>16</cp:revision>
  <dcterms:created xsi:type="dcterms:W3CDTF">2016-08-18T20:58:17Z</dcterms:created>
  <dcterms:modified xsi:type="dcterms:W3CDTF">2016-09-19T19:18:25Z</dcterms:modified>
</cp:coreProperties>
</file>