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0" r:id="rId3"/>
    <p:sldId id="257" r:id="rId4"/>
    <p:sldId id="262" r:id="rId5"/>
    <p:sldId id="261" r:id="rId6"/>
    <p:sldId id="263" r:id="rId7"/>
    <p:sldId id="264" r:id="rId8"/>
    <p:sldId id="269" r:id="rId9"/>
    <p:sldId id="271" r:id="rId10"/>
    <p:sldId id="265" r:id="rId11"/>
    <p:sldId id="268" r:id="rId12"/>
    <p:sldId id="272" r:id="rId13"/>
    <p:sldId id="273" r:id="rId14"/>
    <p:sldId id="266" r:id="rId15"/>
    <p:sldId id="267" r:id="rId16"/>
    <p:sldId id="270" r:id="rId17"/>
    <p:sldId id="259" r:id="rId18"/>
    <p:sldId id="258" r:id="rId19"/>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0000FF"/>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9" autoAdjust="0"/>
  </p:normalViewPr>
  <p:slideViewPr>
    <p:cSldViewPr snapToGrid="0" snapToObjects="1">
      <p:cViewPr varScale="1">
        <p:scale>
          <a:sx n="73" d="100"/>
          <a:sy n="73" d="100"/>
        </p:scale>
        <p:origin x="-18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918D61AA-8F7D-C04C-8B06-A1F5C3127268}" type="datetimeFigureOut">
              <a:rPr lang="en-US" smtClean="0"/>
              <a:t>9/26/2014</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91C50183-3242-434A-8D38-68C5870066A6}" type="slidenum">
              <a:rPr lang="en-US" smtClean="0"/>
              <a:t>‹#›</a:t>
            </a:fld>
            <a:endParaRPr lang="en-US"/>
          </a:p>
        </p:txBody>
      </p:sp>
    </p:spTree>
    <p:extLst>
      <p:ext uri="{BB962C8B-B14F-4D97-AF65-F5344CB8AC3E}">
        <p14:creationId xmlns:p14="http://schemas.microsoft.com/office/powerpoint/2010/main" val="3917766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50183-3242-434A-8D38-68C5870066A6}" type="slidenum">
              <a:rPr lang="en-US" smtClean="0"/>
              <a:t>1</a:t>
            </a:fld>
            <a:endParaRPr lang="en-US"/>
          </a:p>
        </p:txBody>
      </p:sp>
    </p:spTree>
    <p:extLst>
      <p:ext uri="{BB962C8B-B14F-4D97-AF65-F5344CB8AC3E}">
        <p14:creationId xmlns:p14="http://schemas.microsoft.com/office/powerpoint/2010/main" val="422769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a:t>
            </a:r>
            <a:r>
              <a:rPr lang="en-US" baseline="0" dirty="0" smtClean="0"/>
              <a:t> my graphic novel adaptations of popular novels to entice my non-readers (or those who think they are non-readers) to graduate from their preferred graphic novel/comic books, being familiar with a story they like, hoping it will be a little easier for them having a previous familiarity with the story.</a:t>
            </a:r>
          </a:p>
          <a:p>
            <a:endParaRPr lang="en-US" baseline="0" dirty="0" smtClean="0"/>
          </a:p>
          <a:p>
            <a:r>
              <a:rPr lang="en-US" baseline="0" dirty="0" smtClean="0"/>
              <a:t>There are so many great adaptations out now and they continue to come!</a:t>
            </a:r>
          </a:p>
          <a:p>
            <a:endParaRPr lang="en-US" baseline="0" dirty="0" smtClean="0"/>
          </a:p>
          <a:p>
            <a:r>
              <a:rPr lang="en-US" baseline="0" dirty="0" smtClean="0"/>
              <a:t>I also have my graphic novels collection in a completely separate part of the library, cataloged under GN- biographies, nonfiction and fiction.  They are inter-shelved with the manga (and I should probably pull them out as I find those are often different customers.  The trick is to get them to go from manga, to graphic novels, to novels- it’s a process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10</a:t>
            </a:fld>
            <a:endParaRPr lang="en-US"/>
          </a:p>
        </p:txBody>
      </p:sp>
    </p:spTree>
    <p:extLst>
      <p:ext uri="{BB962C8B-B14F-4D97-AF65-F5344CB8AC3E}">
        <p14:creationId xmlns:p14="http://schemas.microsoft.com/office/powerpoint/2010/main" val="199365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claim to know much about manga, but I DID start a</a:t>
            </a:r>
            <a:r>
              <a:rPr lang="en-US" baseline="0" dirty="0" smtClean="0"/>
              <a:t> graphic novels collection in every library job I’ve had- school and public- and have had a graphic novels club in the past.  I let the student and my patrons who read manga tell me what they want.  They research, price and provide me a wish-list each year, and when I can, I buy new and/or add volumes to the already popular series</a:t>
            </a:r>
            <a:r>
              <a:rPr lang="en-US" baseline="0" dirty="0" smtClean="0"/>
              <a:t>.</a:t>
            </a:r>
          </a:p>
          <a:p>
            <a:endParaRPr lang="en-US" baseline="0" dirty="0" smtClean="0"/>
          </a:p>
          <a:p>
            <a:r>
              <a:rPr lang="en-US" baseline="0" dirty="0" smtClean="0"/>
              <a:t>Bleach- </a:t>
            </a:r>
            <a:r>
              <a:rPr lang="en-US" baseline="0" dirty="0" err="1" smtClean="0"/>
              <a:t>Ichigo</a:t>
            </a:r>
            <a:r>
              <a:rPr lang="en-US" baseline="0" dirty="0" smtClean="0"/>
              <a:t> sees spirits unable to rest in peace, then he becomes the Soul Reaper.</a:t>
            </a:r>
          </a:p>
          <a:p>
            <a:endParaRPr lang="en-US" baseline="0" dirty="0" smtClean="0"/>
          </a:p>
          <a:p>
            <a:r>
              <a:rPr lang="en-US" baseline="0" dirty="0" smtClean="0"/>
              <a:t>Bride’s Story- Silk Road comes to life in this story of a young nomadic girl betrothed to a boy 8 years her junior.</a:t>
            </a:r>
          </a:p>
          <a:p>
            <a:endParaRPr lang="en-US" baseline="0" dirty="0" smtClean="0"/>
          </a:p>
          <a:p>
            <a:r>
              <a:rPr lang="en-US" baseline="0" dirty="0" smtClean="0"/>
              <a:t>Cirque du Freak- Darren is an average kid until he discovers Cirque du Freak where he finds vampires, strange creatures, werewolves.</a:t>
            </a:r>
          </a:p>
          <a:p>
            <a:endParaRPr lang="en-US" baseline="0" dirty="0" smtClean="0"/>
          </a:p>
          <a:p>
            <a:r>
              <a:rPr lang="en-US" baseline="0" dirty="0" smtClean="0"/>
              <a:t>K-ON- Azusa is left to rebuild her pop music group when the other members all graduate- and none of the new recruits have any musical experience.</a:t>
            </a:r>
          </a:p>
          <a:p>
            <a:endParaRPr lang="en-US" baseline="0" dirty="0" smtClean="0"/>
          </a:p>
          <a:p>
            <a:r>
              <a:rPr lang="en-US" baseline="0" dirty="0" smtClean="0"/>
              <a:t>Case Closed- mystery a la Sherlock Holmes</a:t>
            </a:r>
          </a:p>
          <a:p>
            <a:endParaRPr lang="en-US" baseline="0" dirty="0" smtClean="0"/>
          </a:p>
          <a:p>
            <a:r>
              <a:rPr lang="en-US" baseline="0" dirty="0" err="1" smtClean="0"/>
              <a:t>Fullmetal</a:t>
            </a:r>
            <a:r>
              <a:rPr lang="en-US" baseline="0" dirty="0" smtClean="0"/>
              <a:t> Alchemist- the world has been ravaged by the abuse of alchemy and everyone is in pursuit of the ultimate alchemical treasure- the Philosopher’s Stone (said to be capable of turning base metals into gold).</a:t>
            </a:r>
          </a:p>
          <a:p>
            <a:endParaRPr lang="en-US" baseline="0" dirty="0" smtClean="0"/>
          </a:p>
          <a:p>
            <a:r>
              <a:rPr lang="en-US" baseline="0" dirty="0" err="1" smtClean="0"/>
              <a:t>Dramacon</a:t>
            </a:r>
            <a:r>
              <a:rPr lang="en-US" baseline="0" dirty="0" smtClean="0"/>
              <a:t>- set at a comic convention, self-willed Chris comes into her own</a:t>
            </a:r>
          </a:p>
          <a:p>
            <a:endParaRPr lang="en-US" baseline="0" dirty="0" smtClean="0"/>
          </a:p>
          <a:p>
            <a:r>
              <a:rPr lang="en-US" baseline="0" dirty="0" smtClean="0"/>
              <a:t>The starred ones are those I either added to or purchased new this year.</a:t>
            </a:r>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11</a:t>
            </a:fld>
            <a:endParaRPr lang="en-US"/>
          </a:p>
        </p:txBody>
      </p:sp>
    </p:spTree>
    <p:extLst>
      <p:ext uri="{BB962C8B-B14F-4D97-AF65-F5344CB8AC3E}">
        <p14:creationId xmlns:p14="http://schemas.microsoft.com/office/powerpoint/2010/main" val="3531295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50183-3242-434A-8D38-68C5870066A6}" type="slidenum">
              <a:rPr lang="en-US" smtClean="0"/>
              <a:t>12</a:t>
            </a:fld>
            <a:endParaRPr lang="en-US"/>
          </a:p>
        </p:txBody>
      </p:sp>
    </p:spTree>
    <p:extLst>
      <p:ext uri="{BB962C8B-B14F-4D97-AF65-F5344CB8AC3E}">
        <p14:creationId xmlns:p14="http://schemas.microsoft.com/office/powerpoint/2010/main" val="46430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50183-3242-434A-8D38-68C5870066A6}" type="slidenum">
              <a:rPr lang="en-US" smtClean="0"/>
              <a:t>13</a:t>
            </a:fld>
            <a:endParaRPr lang="en-US"/>
          </a:p>
        </p:txBody>
      </p:sp>
    </p:spTree>
    <p:extLst>
      <p:ext uri="{BB962C8B-B14F-4D97-AF65-F5344CB8AC3E}">
        <p14:creationId xmlns:p14="http://schemas.microsoft.com/office/powerpoint/2010/main" val="1916284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purchasing</a:t>
            </a:r>
            <a:r>
              <a:rPr lang="en-US" baseline="0" dirty="0" smtClean="0"/>
              <a:t> nonfiction these days I limit my choices to high-interest subjects and titles that my students will read.  Gone are the days when I purchased nonfiction titles mostly related to research- those I purchase electronically through databases or </a:t>
            </a:r>
            <a:r>
              <a:rPr lang="en-US" baseline="0" dirty="0" err="1" smtClean="0"/>
              <a:t>ebooks</a:t>
            </a:r>
            <a:r>
              <a:rPr lang="en-US" baseline="0" dirty="0" smtClean="0"/>
              <a:t>.  That is not to say that my nonfiction is not Common Core aligned and related to class curriculum, they’re just readable and of interest to my students.</a:t>
            </a:r>
          </a:p>
          <a:p>
            <a:endParaRPr lang="en-US" baseline="0" dirty="0" smtClean="0"/>
          </a:p>
          <a:p>
            <a:r>
              <a:rPr lang="en-US" baseline="0" dirty="0" smtClean="0"/>
              <a:t>You’ll see from this year’s selections that I chose several history-related titles- I happen to work closely with my social studies teachers and have a lot of student who are interested in history, especially wars and the military.  I found a great collection of dogs-in-war book an created a mini-collection, I added to my list of novels for the college history students (they have to read a historical nonfiction novel each semester- pre-civil war in the fall, and post-civil war in the spring</a:t>
            </a:r>
          </a:p>
          <a:p>
            <a:endParaRPr lang="en-US" baseline="0" dirty="0" smtClean="0"/>
          </a:p>
          <a:p>
            <a:r>
              <a:rPr lang="en-US" baseline="0" dirty="0" smtClean="0"/>
              <a:t>I also added to my Captured World History collection (the history behind the photograph) with 6 new titles- Tank Man about Tiananmen Square, Hitler in Paris, The Blue Marble, Summiting Everest from Capstone, and Civil War Witness and Assassination and it’s Aftermath from Compass Point Books.  I collaborate with a social studies and art teacher using these books which describe the setting and significance of these important points in history, immortalized in a photograph.</a:t>
            </a:r>
          </a:p>
          <a:p>
            <a:endParaRPr lang="en-US" baseline="0" dirty="0" smtClean="0"/>
          </a:p>
          <a:p>
            <a:r>
              <a:rPr lang="en-US" baseline="0" dirty="0" smtClean="0"/>
              <a:t>I’m always looking for something new to replace the old- which the students don’t have any interest in, but I know is an important subject.  This year I found How Rude- a new take on Miss Manners.  I had just weeded some very old etiquette books and thought to never replace them until I saw this!</a:t>
            </a:r>
          </a:p>
          <a:p>
            <a:endParaRPr lang="en-US" baseline="0" dirty="0" smtClean="0"/>
          </a:p>
          <a:p>
            <a:r>
              <a:rPr lang="en-US" baseline="0" dirty="0" smtClean="0"/>
              <a:t>The Math in Hockey is part of a small series that helps students realize the importance of a subject they may find difficult and can’t see ever using in real life- here’s the real-life connection (Common Core baby!)</a:t>
            </a:r>
          </a:p>
          <a:p>
            <a:endParaRPr lang="en-US" baseline="0" dirty="0" smtClean="0"/>
          </a:p>
          <a:p>
            <a:r>
              <a:rPr lang="en-US" baseline="0" dirty="0" smtClean="0"/>
              <a:t>And I’m always trying to find books that my students can use to give them ideas of how to plan to be the best person they can be- encouraging them to become contributing members of a democratic society.</a:t>
            </a:r>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14</a:t>
            </a:fld>
            <a:endParaRPr lang="en-US"/>
          </a:p>
        </p:txBody>
      </p:sp>
    </p:spTree>
    <p:extLst>
      <p:ext uri="{BB962C8B-B14F-4D97-AF65-F5344CB8AC3E}">
        <p14:creationId xmlns:p14="http://schemas.microsoft.com/office/powerpoint/2010/main" val="253955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have included</a:t>
            </a:r>
            <a:r>
              <a:rPr lang="en-US" baseline="0" dirty="0" smtClean="0"/>
              <a:t> the biographies with the nonfiction, except that I do a BIG biographies and memoirs project with one of my English teachers so I build on my collection whenever I can to provide new and high-interest titles.</a:t>
            </a:r>
          </a:p>
          <a:p>
            <a:endParaRPr lang="en-US" baseline="0" dirty="0" smtClean="0"/>
          </a:p>
          <a:p>
            <a:r>
              <a:rPr lang="en-US" baseline="0" dirty="0" smtClean="0"/>
              <a:t>This year I went with a theme of ‘If you hear it on the news…’  and added the following titles.</a:t>
            </a:r>
          </a:p>
          <a:p>
            <a:r>
              <a:rPr lang="en-US" baseline="0" dirty="0" smtClean="0"/>
              <a:t>:</a:t>
            </a:r>
          </a:p>
          <a:p>
            <a:r>
              <a:rPr lang="en-US" baseline="0" dirty="0" smtClean="0"/>
              <a:t>A Stolen Like- the Jaycee </a:t>
            </a:r>
            <a:r>
              <a:rPr lang="en-US" baseline="0" dirty="0" err="1" smtClean="0"/>
              <a:t>Dugard</a:t>
            </a:r>
            <a:r>
              <a:rPr lang="en-US" baseline="0" dirty="0" smtClean="0"/>
              <a:t> story- by Jaycee </a:t>
            </a:r>
            <a:r>
              <a:rPr lang="en-US" baseline="0" dirty="0" err="1" smtClean="0"/>
              <a:t>Dugard</a:t>
            </a:r>
            <a:endParaRPr lang="en-US" baseline="0" dirty="0" smtClean="0"/>
          </a:p>
          <a:p>
            <a:r>
              <a:rPr lang="en-US" baseline="0" dirty="0" smtClean="0"/>
              <a:t>Growing Up </a:t>
            </a:r>
            <a:r>
              <a:rPr lang="en-US" baseline="0" dirty="0" err="1" smtClean="0"/>
              <a:t>Duggar</a:t>
            </a:r>
            <a:r>
              <a:rPr lang="en-US" baseline="0" dirty="0" smtClean="0"/>
              <a:t> by the </a:t>
            </a:r>
            <a:r>
              <a:rPr lang="en-US" baseline="0" dirty="0" err="1" smtClean="0"/>
              <a:t>Jessa</a:t>
            </a:r>
            <a:r>
              <a:rPr lang="en-US" baseline="0" dirty="0" smtClean="0"/>
              <a:t>, Jana, Jill and </a:t>
            </a:r>
            <a:r>
              <a:rPr lang="en-US" baseline="0" dirty="0" err="1" smtClean="0"/>
              <a:t>Jinger</a:t>
            </a:r>
            <a:r>
              <a:rPr lang="en-US" baseline="0" dirty="0" smtClean="0"/>
              <a:t> </a:t>
            </a:r>
            <a:r>
              <a:rPr lang="en-US" baseline="0" dirty="0" err="1" smtClean="0"/>
              <a:t>Duggar</a:t>
            </a:r>
            <a:r>
              <a:rPr lang="en-US" baseline="0" dirty="0" smtClean="0"/>
              <a:t> (19 Kids and Counting TV show- Christian)</a:t>
            </a:r>
          </a:p>
          <a:p>
            <a:r>
              <a:rPr lang="en-US" baseline="0" dirty="0" smtClean="0"/>
              <a:t>I Am </a:t>
            </a:r>
            <a:r>
              <a:rPr lang="en-US" baseline="0" dirty="0" err="1" smtClean="0"/>
              <a:t>Malala</a:t>
            </a:r>
            <a:r>
              <a:rPr lang="en-US" baseline="0" dirty="0" smtClean="0"/>
              <a:t>: the girl who stood up for education and was shot by the Taliban by </a:t>
            </a:r>
            <a:r>
              <a:rPr lang="en-US" baseline="0" dirty="0" err="1" smtClean="0"/>
              <a:t>Malala</a:t>
            </a:r>
            <a:r>
              <a:rPr lang="en-US" baseline="0" dirty="0" smtClean="0"/>
              <a:t> Y0usafzai</a:t>
            </a:r>
          </a:p>
          <a:p>
            <a:r>
              <a:rPr lang="en-US" dirty="0" smtClean="0"/>
              <a:t>Life in Motion: an unlikely ballerina by Misty Copeland (</a:t>
            </a:r>
            <a:r>
              <a:rPr lang="en-US" dirty="0" err="1" smtClean="0"/>
              <a:t>UnderArmour</a:t>
            </a:r>
            <a:r>
              <a:rPr lang="en-US" dirty="0" smtClean="0"/>
              <a:t> ad- I will what I want)</a:t>
            </a:r>
          </a:p>
          <a:p>
            <a:r>
              <a:rPr lang="en-US" dirty="0" smtClean="0"/>
              <a:t>Monster: the autobiography of an L. A. gang member by </a:t>
            </a:r>
            <a:r>
              <a:rPr lang="en-US" dirty="0" err="1" smtClean="0"/>
              <a:t>Sanyika</a:t>
            </a:r>
            <a:r>
              <a:rPr lang="en-US" dirty="0" smtClean="0"/>
              <a:t> Shakur  Born </a:t>
            </a:r>
            <a:r>
              <a:rPr lang="en-US" dirty="0" err="1" smtClean="0"/>
              <a:t>Kody</a:t>
            </a:r>
            <a:r>
              <a:rPr lang="en-US" dirty="0" smtClean="0"/>
              <a:t> Scott he became one of the most feared and violent members of the gang Crips and was named the Monster.  He wrote his autobiography while in solitary confinement where he underwent a complete personal and political transformation.</a:t>
            </a:r>
          </a:p>
          <a:p>
            <a:r>
              <a:rPr lang="en-US" dirty="0" smtClean="0"/>
              <a:t>No Summit Out of Sight: the true story of the youngest person to climb the seven summits by Jordan Romero.  At thirteen he became</a:t>
            </a:r>
            <a:r>
              <a:rPr lang="en-US" baseline="0" dirty="0" smtClean="0"/>
              <a:t> the youngest person to summit Mt </a:t>
            </a:r>
            <a:r>
              <a:rPr lang="en-US" baseline="0" dirty="0" err="1" smtClean="0"/>
              <a:t>Eerest</a:t>
            </a:r>
            <a:r>
              <a:rPr lang="en-US" baseline="0" dirty="0" smtClean="0"/>
              <a:t> and at 15 he had accomplished the summits of all the tallest mountains on each the 7 continents.</a:t>
            </a:r>
          </a:p>
          <a:p>
            <a:r>
              <a:rPr lang="en-US" dirty="0" smtClean="0"/>
              <a:t>Amanda Knox: waiting to be heard by Amanda Knox.  Accused of killing her roommate, </a:t>
            </a:r>
            <a:r>
              <a:rPr lang="en-US" dirty="0" err="1" smtClean="0"/>
              <a:t>Knoz</a:t>
            </a:r>
            <a:r>
              <a:rPr lang="en-US" dirty="0" smtClean="0"/>
              <a:t> spent 4 year in an Italian prison before being acquitted- here are her diary and journal</a:t>
            </a:r>
            <a:r>
              <a:rPr lang="en-US" baseline="0" dirty="0" smtClean="0"/>
              <a:t> entries.</a:t>
            </a:r>
          </a:p>
          <a:p>
            <a:r>
              <a:rPr lang="en-US" baseline="0" dirty="0" smtClean="0"/>
              <a:t>Exposed: the secret life of Jodi Arias by Jane </a:t>
            </a:r>
            <a:r>
              <a:rPr lang="en-US" baseline="0" dirty="0" err="1" smtClean="0"/>
              <a:t>Valez</a:t>
            </a:r>
            <a:r>
              <a:rPr lang="en-US" baseline="0" dirty="0" smtClean="0"/>
              <a:t>-Mitchell.  Jodi Arias was found guilty of killing her boyfriend- a brutal murder- while exposing her past.</a:t>
            </a:r>
          </a:p>
          <a:p>
            <a:r>
              <a:rPr lang="en-US" dirty="0" smtClean="0"/>
              <a:t>Bobby Orr: my story by Bobby Orr.  Legendary defenseman for the Boston Bruins and Chicago Blackhawks, Orr</a:t>
            </a:r>
            <a:r>
              <a:rPr lang="en-US" baseline="0" dirty="0" smtClean="0"/>
              <a:t> tells the story of his childhood in Ontario, Canada and rise through the NHL ranks.</a:t>
            </a:r>
          </a:p>
          <a:p>
            <a:r>
              <a:rPr lang="en-US" dirty="0" smtClean="0"/>
              <a:t>Grace, Gold, and Glory: my leap of faith by Gabrielle Douglas.  Gold medal </a:t>
            </a:r>
            <a:r>
              <a:rPr lang="en-US" dirty="0" err="1" smtClean="0"/>
              <a:t>Olmpian</a:t>
            </a:r>
            <a:r>
              <a:rPr lang="en-US" dirty="0" smtClean="0"/>
              <a:t> Gabi Douglas tells the story of faith, perseverance and determination.</a:t>
            </a:r>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15</a:t>
            </a:fld>
            <a:endParaRPr lang="en-US"/>
          </a:p>
        </p:txBody>
      </p:sp>
    </p:spTree>
    <p:extLst>
      <p:ext uri="{BB962C8B-B14F-4D97-AF65-F5344CB8AC3E}">
        <p14:creationId xmlns:p14="http://schemas.microsoft.com/office/powerpoint/2010/main" val="2373196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Infinite Sea by Rick Yancey- sequel to The 5</a:t>
            </a:r>
            <a:r>
              <a:rPr lang="en-US" baseline="30000" dirty="0" smtClean="0"/>
              <a:t>th</a:t>
            </a:r>
            <a:r>
              <a:rPr lang="en-US" dirty="0" smtClean="0"/>
              <a:t> Wave (9/16</a:t>
            </a:r>
            <a:r>
              <a:rPr lang="en-US" dirty="0" smtClean="0"/>
              <a:t>)</a:t>
            </a:r>
          </a:p>
          <a:p>
            <a:r>
              <a:rPr lang="en-US" dirty="0" smtClean="0"/>
              <a:t>	Since</a:t>
            </a:r>
            <a:r>
              <a:rPr lang="en-US" baseline="0" dirty="0" smtClean="0"/>
              <a:t> the alien </a:t>
            </a:r>
            <a:r>
              <a:rPr lang="en-US" baseline="0" dirty="0" err="1" smtClean="0"/>
              <a:t>invation</a:t>
            </a:r>
            <a:r>
              <a:rPr lang="en-US" baseline="0" dirty="0" smtClean="0"/>
              <a:t> (Ender’s Game), t</a:t>
            </a:r>
            <a:r>
              <a:rPr lang="en-US" dirty="0" smtClean="0"/>
              <a:t>he first, second, third and fourth </a:t>
            </a:r>
            <a:r>
              <a:rPr lang="en-US" smtClean="0"/>
              <a:t>waves have </a:t>
            </a:r>
            <a:r>
              <a:rPr lang="en-US" dirty="0" smtClean="0"/>
              <a:t>come- bad things are happening to good people at an amazingly fast rate-</a:t>
            </a:r>
            <a:r>
              <a:rPr lang="en-US" baseline="0" dirty="0" smtClean="0"/>
              <a:t> 	a REAL page-turned</a:t>
            </a:r>
          </a:p>
          <a:p>
            <a:endParaRPr lang="en-US" baseline="0" dirty="0" smtClean="0"/>
          </a:p>
          <a:p>
            <a:r>
              <a:rPr lang="en-US" baseline="0" dirty="0" smtClean="0"/>
              <a:t>GASP by Lisa </a:t>
            </a:r>
            <a:r>
              <a:rPr lang="en-US" baseline="0" dirty="0" err="1" smtClean="0"/>
              <a:t>McMann</a:t>
            </a:r>
            <a:r>
              <a:rPr lang="en-US" baseline="0" dirty="0" smtClean="0"/>
              <a:t>- Jules has visions and now she’s trying to help those like her before it’s too late.</a:t>
            </a:r>
          </a:p>
          <a:p>
            <a:endParaRPr lang="en-US" dirty="0" smtClean="0"/>
          </a:p>
          <a:p>
            <a:r>
              <a:rPr lang="en-US" dirty="0" smtClean="0"/>
              <a:t>Afterworlds by Scott </a:t>
            </a:r>
            <a:r>
              <a:rPr lang="en-US" dirty="0" err="1" smtClean="0"/>
              <a:t>Westerfeld</a:t>
            </a:r>
            <a:r>
              <a:rPr lang="en-US" dirty="0" smtClean="0"/>
              <a:t> (9/23)- a book within a book, this is the story of a young author who moves to NY to write- her novel Afterworlds is a terrorist thriller interwoven with</a:t>
            </a:r>
            <a:r>
              <a:rPr lang="en-US" baseline="0" dirty="0" smtClean="0"/>
              <a:t> the writer’s story</a:t>
            </a:r>
            <a:r>
              <a:rPr lang="en-US" baseline="0" dirty="0" smtClean="0"/>
              <a:t>.</a:t>
            </a:r>
          </a:p>
          <a:p>
            <a:endParaRPr lang="en-US" dirty="0" smtClean="0"/>
          </a:p>
          <a:p>
            <a:r>
              <a:rPr lang="en-US" dirty="0" smtClean="0"/>
              <a:t>The Blood of Olympus by Rick Riordan- Heroes of Olympus #5 (10/7</a:t>
            </a:r>
            <a:r>
              <a:rPr lang="en-US" dirty="0" smtClean="0"/>
              <a:t>)</a:t>
            </a:r>
          </a:p>
          <a:p>
            <a:endParaRPr lang="en-US" dirty="0" smtClean="0"/>
          </a:p>
          <a:p>
            <a:r>
              <a:rPr lang="en-US" dirty="0" smtClean="0"/>
              <a:t>The Young Elites by Marie Lu (10/7)  New from the author of the Legend series, </a:t>
            </a:r>
            <a:r>
              <a:rPr lang="en-US" dirty="0" err="1" smtClean="0"/>
              <a:t>Adelina</a:t>
            </a:r>
            <a:r>
              <a:rPr lang="en-US" dirty="0" smtClean="0"/>
              <a:t> survived the blood plague leaving</a:t>
            </a:r>
            <a:r>
              <a:rPr lang="en-US" baseline="0" dirty="0" smtClean="0"/>
              <a:t> her</a:t>
            </a:r>
            <a:r>
              <a:rPr lang="en-US" dirty="0" smtClean="0"/>
              <a:t> special powers.  These children are called the</a:t>
            </a:r>
            <a:r>
              <a:rPr lang="en-US" baseline="0" dirty="0" smtClean="0"/>
              <a:t> Young Elites- there’s a faction that want to kill them, and another trying to save them before they’re discovered, but </a:t>
            </a:r>
            <a:r>
              <a:rPr lang="en-US" baseline="0" dirty="0" err="1" smtClean="0"/>
              <a:t>Adelina’s</a:t>
            </a:r>
            <a:r>
              <a:rPr lang="en-US" baseline="0" dirty="0" smtClean="0"/>
              <a:t> powers are something no one has ever seen before and they have evil in them. (Divergent, </a:t>
            </a:r>
            <a:r>
              <a:rPr lang="en-US" baseline="0" dirty="0" err="1" smtClean="0"/>
              <a:t>Dualed</a:t>
            </a:r>
            <a:r>
              <a:rPr lang="en-US" baseline="0" dirty="0" smtClean="0"/>
              <a:t>)</a:t>
            </a:r>
          </a:p>
          <a:p>
            <a:endParaRPr lang="en-US" dirty="0" smtClean="0"/>
          </a:p>
          <a:p>
            <a:r>
              <a:rPr lang="en-US" dirty="0" smtClean="0"/>
              <a:t>Emergent by Cohn (10/7)  #2 in the Beta series about clones, </a:t>
            </a:r>
            <a:r>
              <a:rPr lang="en-US" dirty="0" err="1" smtClean="0"/>
              <a:t>Elysia’s</a:t>
            </a:r>
            <a:r>
              <a:rPr lang="en-US" dirty="0" smtClean="0"/>
              <a:t> First is alive so she has a soul, but </a:t>
            </a:r>
            <a:r>
              <a:rPr lang="en-US" dirty="0" err="1" smtClean="0"/>
              <a:t>Zhara</a:t>
            </a:r>
            <a:r>
              <a:rPr lang="en-US" dirty="0" smtClean="0"/>
              <a:t> is out to destroy her</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Zom</a:t>
            </a:r>
            <a:r>
              <a:rPr lang="en-US" baseline="0" dirty="0" smtClean="0"/>
              <a:t>-B Family by Darren Shan- #9 in the series (10/7)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Glory O’Brien’s History of the Future by AS King (10/14) With no plans for her future, Glory suddenly begins seeing the infinite future of others and it’s terrifying.  Freedom, feminism and destiny are the message in this story by award winning and </a:t>
            </a:r>
            <a:r>
              <a:rPr lang="en-US" b="1" dirty="0" smtClean="0"/>
              <a:t>TBF regular</a:t>
            </a:r>
            <a:r>
              <a:rPr lang="en-US" dirty="0" smtClean="0"/>
              <a:t>, King</a:t>
            </a:r>
            <a:r>
              <a:rPr lang="en-US" dirty="0" smtClean="0"/>
              <a:t>.</a:t>
            </a:r>
          </a:p>
          <a:p>
            <a:endParaRPr lang="en-US" dirty="0" smtClean="0"/>
          </a:p>
          <a:p>
            <a:r>
              <a:rPr lang="en-US" dirty="0" err="1" smtClean="0"/>
              <a:t>Stike</a:t>
            </a:r>
            <a:r>
              <a:rPr lang="en-US" dirty="0" smtClean="0"/>
              <a:t> by DJ </a:t>
            </a:r>
            <a:r>
              <a:rPr lang="en-US" dirty="0" err="1" smtClean="0"/>
              <a:t>MacHale</a:t>
            </a:r>
            <a:r>
              <a:rPr lang="en-US" dirty="0" smtClean="0"/>
              <a:t> (10/14) #3 of the SYLO Chronicles trilogy- pulse-pounding suspense, you won’t be able to put it down</a:t>
            </a:r>
            <a:r>
              <a:rPr lang="en-US" dirty="0" smtClean="0"/>
              <a:t>.</a:t>
            </a:r>
          </a:p>
          <a:p>
            <a:endParaRPr lang="en-US" dirty="0" smtClean="0"/>
          </a:p>
          <a:p>
            <a:r>
              <a:rPr lang="en-US" dirty="0" err="1" smtClean="0"/>
              <a:t>UnDivided</a:t>
            </a:r>
            <a:r>
              <a:rPr lang="en-US" dirty="0" smtClean="0"/>
              <a:t> by Neal </a:t>
            </a:r>
            <a:r>
              <a:rPr lang="en-US" dirty="0" err="1" smtClean="0"/>
              <a:t>Shusterman</a:t>
            </a:r>
            <a:r>
              <a:rPr lang="en-US" dirty="0" smtClean="0"/>
              <a:t>- #4 and final in the Unwind series (10/14) TBF author. </a:t>
            </a:r>
          </a:p>
          <a:p>
            <a:r>
              <a:rPr lang="en-US" dirty="0" smtClean="0"/>
              <a:t>In the </a:t>
            </a:r>
            <a:r>
              <a:rPr lang="en-US" dirty="0" err="1" smtClean="0"/>
              <a:t>Afterlight</a:t>
            </a:r>
            <a:r>
              <a:rPr lang="en-US" dirty="0" smtClean="0"/>
              <a:t> by </a:t>
            </a:r>
            <a:r>
              <a:rPr lang="en-US" dirty="0" err="1" smtClean="0"/>
              <a:t>Alexanra</a:t>
            </a:r>
            <a:r>
              <a:rPr lang="en-US" dirty="0" smtClean="0"/>
              <a:t> Bracken (10/28)  Darkest Minds #3- IANN has killed most of the world’s children, the rest are</a:t>
            </a:r>
            <a:r>
              <a:rPr lang="en-US" baseline="0" dirty="0" smtClean="0"/>
              <a:t> put in camps</a:t>
            </a:r>
            <a:r>
              <a:rPr lang="en-US" dirty="0" smtClean="0"/>
              <a:t> and escaping the LA government’s attack leads the group north to regroup and plan to fight back</a:t>
            </a:r>
            <a:r>
              <a:rPr lang="en-US" dirty="0" smtClean="0"/>
              <a:t>.</a:t>
            </a:r>
          </a:p>
          <a:p>
            <a:endParaRPr lang="en-US" dirty="0" smtClean="0"/>
          </a:p>
          <a:p>
            <a:r>
              <a:rPr lang="en-US" dirty="0" smtClean="0"/>
              <a:t>In the </a:t>
            </a:r>
            <a:r>
              <a:rPr lang="en-US" dirty="0" err="1" smtClean="0"/>
              <a:t>Afterlight</a:t>
            </a:r>
            <a:r>
              <a:rPr lang="en-US" dirty="0" smtClean="0"/>
              <a:t> by Alexandra Bracken-</a:t>
            </a:r>
            <a:r>
              <a:rPr lang="en-US" baseline="0" dirty="0" smtClean="0"/>
              <a:t> #3 in The Darkest Minds series- Ruby is now the leader and allies herself with Cole to free the rest of the kids in camps and to discover the cause of IANN- the disease that killed most of America’s children.</a:t>
            </a:r>
            <a:endParaRPr lang="en-US" dirty="0" smtClean="0"/>
          </a:p>
          <a:p>
            <a:endParaRPr lang="en-US" dirty="0" smtClean="0"/>
          </a:p>
          <a:p>
            <a:r>
              <a:rPr lang="en-US" dirty="0" smtClean="0"/>
              <a:t>Talon by Julie Kagawa (10/28)</a:t>
            </a:r>
            <a:r>
              <a:rPr lang="en-US" baseline="0" dirty="0" smtClean="0"/>
              <a:t>  TBF author.  New from Kagawa (Tiger’s Curse) a modern fantasy story of dragons.  Almost all the dragons were killed by dragon slayers, but secretly they have revived and are planning </a:t>
            </a:r>
            <a:r>
              <a:rPr lang="en-US" baseline="0" dirty="0" err="1" smtClean="0"/>
              <a:t>vengance</a:t>
            </a:r>
            <a:r>
              <a:rPr lang="en-US" baseline="0" dirty="0" smtClean="0"/>
              <a:t>. (Eon, Eldest, Last Dragon Chronicles by </a:t>
            </a:r>
            <a:r>
              <a:rPr lang="en-US" baseline="0" dirty="0" err="1" smtClean="0"/>
              <a:t>D’Lacey</a:t>
            </a:r>
            <a:r>
              <a:rPr lang="en-US" baseline="0" dirty="0" smtClean="0"/>
              <a:t>, Dragon Rider, Seraphina</a:t>
            </a:r>
            <a:r>
              <a:rPr lang="en-US" baseline="0" dirty="0" smtClean="0"/>
              <a:t>)</a:t>
            </a:r>
          </a:p>
          <a:p>
            <a:endParaRPr lang="en-US" baseline="0" dirty="0" smtClean="0"/>
          </a:p>
          <a:p>
            <a:r>
              <a:rPr lang="en-US" baseline="0" dirty="0" smtClean="0"/>
              <a:t>Press Play by Eric Divine (10/28)- new book about a film student who catches a brutal hazing incident on tape</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Mortal Heart by Robin </a:t>
            </a:r>
            <a:r>
              <a:rPr lang="en-US" baseline="0" dirty="0" err="1" smtClean="0"/>
              <a:t>LaFevre</a:t>
            </a:r>
            <a:r>
              <a:rPr lang="en-US" baseline="0" dirty="0" smtClean="0"/>
              <a:t> (11/4) #3 His Fair Assassins. The last sister is planning to be an assassin when she discovers she’s being trained to be a </a:t>
            </a:r>
            <a:r>
              <a:rPr lang="en-US" baseline="0" dirty="0" err="1" smtClean="0"/>
              <a:t>seeress</a:t>
            </a:r>
            <a:r>
              <a:rPr lang="en-US" baseline="0" dirty="0" smtClean="0"/>
              <a:t> and will never leave the convent</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Long Haul by Jeff Kinney- #9 of the Diary of a Wimpy Kid series (11/4) ROADTRIP</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Sorcerer’s Heir by </a:t>
            </a:r>
            <a:r>
              <a:rPr lang="en-US" baseline="0" dirty="0" err="1" smtClean="0"/>
              <a:t>Cinda</a:t>
            </a:r>
            <a:r>
              <a:rPr lang="en-US" baseline="0" dirty="0" smtClean="0"/>
              <a:t> </a:t>
            </a:r>
            <a:r>
              <a:rPr lang="en-US" baseline="0" dirty="0" err="1" smtClean="0"/>
              <a:t>Chima</a:t>
            </a:r>
            <a:r>
              <a:rPr lang="en-US" baseline="0" dirty="0" smtClean="0"/>
              <a:t> (11/4) Heir Chronicles #5- fragile peace, but now suspected of vicious murders, Emma &amp; Jonah must learn to trust each other.</a:t>
            </a:r>
          </a:p>
          <a:p>
            <a:r>
              <a:rPr lang="en-US" baseline="0" dirty="0" smtClean="0"/>
              <a:t>Unbroken (YA adaptation) (11/11)  Louie </a:t>
            </a:r>
            <a:r>
              <a:rPr lang="en-US" baseline="0" dirty="0" err="1" smtClean="0"/>
              <a:t>Zamporini</a:t>
            </a:r>
            <a:endParaRPr lang="en-US" baseline="0" dirty="0" smtClean="0"/>
          </a:p>
          <a:p>
            <a:endParaRPr lang="en-US" baseline="0" dirty="0" smtClean="0"/>
          </a:p>
          <a:p>
            <a:r>
              <a:rPr lang="en-US" baseline="0" dirty="0" smtClean="0"/>
              <a:t>The Bane Chronicles by Cassandra Clare- Mortal Instrument companion (11/11) </a:t>
            </a:r>
          </a:p>
          <a:p>
            <a:r>
              <a:rPr lang="en-US" dirty="0" smtClean="0"/>
              <a:t>Rogue Knight by Brandon Mull- #2 in the Five Kingdom’s series (11/18)  Magic and danger abound- fantasy </a:t>
            </a:r>
            <a:r>
              <a:rPr lang="en-US" dirty="0" smtClean="0"/>
              <a:t>adventure</a:t>
            </a:r>
          </a:p>
          <a:p>
            <a:endParaRPr lang="en-US" dirty="0" smtClean="0"/>
          </a:p>
        </p:txBody>
      </p:sp>
      <p:sp>
        <p:nvSpPr>
          <p:cNvPr id="4" name="Slide Number Placeholder 3"/>
          <p:cNvSpPr>
            <a:spLocks noGrp="1"/>
          </p:cNvSpPr>
          <p:nvPr>
            <p:ph type="sldNum" sz="quarter" idx="10"/>
          </p:nvPr>
        </p:nvSpPr>
        <p:spPr/>
        <p:txBody>
          <a:bodyPr/>
          <a:lstStyle/>
          <a:p>
            <a:fld id="{91C50183-3242-434A-8D38-68C5870066A6}" type="slidenum">
              <a:rPr lang="en-US" smtClean="0"/>
              <a:t>16</a:t>
            </a:fld>
            <a:endParaRPr lang="en-US"/>
          </a:p>
        </p:txBody>
      </p:sp>
    </p:spTree>
    <p:extLst>
      <p:ext uri="{BB962C8B-B14F-4D97-AF65-F5344CB8AC3E}">
        <p14:creationId xmlns:p14="http://schemas.microsoft.com/office/powerpoint/2010/main" val="177742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development:</a:t>
            </a:r>
          </a:p>
          <a:p>
            <a:pPr marL="285750" indent="-285750">
              <a:buFont typeface="Arial"/>
              <a:buChar char="•"/>
            </a:pPr>
            <a:r>
              <a:rPr lang="en-US" dirty="0" smtClean="0"/>
              <a:t>The Alchemist: the secrets of the immortal Nicholas </a:t>
            </a:r>
            <a:r>
              <a:rPr lang="en-US" dirty="0" err="1" smtClean="0"/>
              <a:t>Flamel</a:t>
            </a:r>
            <a:r>
              <a:rPr lang="en-US" dirty="0" smtClean="0"/>
              <a:t> by Michael Scott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Daughter of Smoke &amp; Bone by </a:t>
            </a:r>
            <a:r>
              <a:rPr lang="en-US" dirty="0" err="1" smtClean="0"/>
              <a:t>Laini</a:t>
            </a:r>
            <a:r>
              <a:rPr lang="en-US" dirty="0" smtClean="0"/>
              <a:t> Taylor</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Eleanor &amp; Park by </a:t>
            </a:r>
            <a:r>
              <a:rPr lang="en-US" dirty="0" err="1" smtClean="0"/>
              <a:t>Ranibow</a:t>
            </a:r>
            <a:r>
              <a:rPr lang="en-US" dirty="0" smtClean="0"/>
              <a:t> Rowell</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Graveyard Book by Neal </a:t>
            </a:r>
            <a:r>
              <a:rPr lang="en-US" dirty="0" err="1" smtClean="0"/>
              <a:t>Gaiman</a:t>
            </a: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The</a:t>
            </a:r>
            <a:r>
              <a:rPr lang="en-US" baseline="0" dirty="0" smtClean="0"/>
              <a:t> Wolves of Mercy Falls, </a:t>
            </a:r>
            <a:r>
              <a:rPr lang="en-US" dirty="0" smtClean="0"/>
              <a:t>Raven Boys and Scorpio Races by Maggie </a:t>
            </a:r>
            <a:r>
              <a:rPr lang="en-US" dirty="0" err="1" smtClean="0"/>
              <a:t>Stiefvater</a:t>
            </a: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Artemis Fowl (books 1&amp;2) by </a:t>
            </a:r>
            <a:r>
              <a:rPr lang="en-US" dirty="0" err="1" smtClean="0"/>
              <a:t>Eoin</a:t>
            </a:r>
            <a:r>
              <a:rPr lang="en-US" dirty="0" smtClean="0"/>
              <a:t> </a:t>
            </a:r>
            <a:r>
              <a:rPr lang="en-US" dirty="0" err="1" smtClean="0"/>
              <a:t>Colfer</a:t>
            </a: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Anna Dressed in</a:t>
            </a:r>
            <a:r>
              <a:rPr lang="en-US" baseline="0" dirty="0" smtClean="0"/>
              <a:t> Blood by </a:t>
            </a:r>
            <a:r>
              <a:rPr lang="en-US" baseline="0" dirty="0" err="1" smtClean="0"/>
              <a:t>Kendare</a:t>
            </a:r>
            <a:r>
              <a:rPr lang="en-US" baseline="0" dirty="0" smtClean="0"/>
              <a:t> Blake</a:t>
            </a: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Shadow &amp; Bone by Leigh </a:t>
            </a:r>
            <a:r>
              <a:rPr lang="en-US" dirty="0" err="1" smtClean="0"/>
              <a:t>Bardugo</a:t>
            </a: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smtClean="0"/>
              <a:t>Shatter</a:t>
            </a:r>
            <a:r>
              <a:rPr lang="en-US" baseline="0" dirty="0" smtClean="0"/>
              <a:t> Me by </a:t>
            </a:r>
            <a:r>
              <a:rPr lang="en-US" baseline="0" dirty="0" err="1" smtClean="0"/>
              <a:t>Tarereh</a:t>
            </a:r>
            <a:r>
              <a:rPr lang="en-US" baseline="0" dirty="0" smtClean="0"/>
              <a:t> </a:t>
            </a:r>
            <a:r>
              <a:rPr lang="en-US" baseline="0" dirty="0" err="1" smtClean="0"/>
              <a:t>Mafi</a:t>
            </a: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Wake by Lisa </a:t>
            </a:r>
            <a:r>
              <a:rPr lang="en-US" baseline="0" dirty="0" err="1" smtClean="0"/>
              <a:t>McMann</a:t>
            </a:r>
            <a:r>
              <a:rPr lang="en-US" baseline="0" dirty="0" smtClean="0"/>
              <a:t> (</a:t>
            </a:r>
            <a:r>
              <a:rPr lang="en-US" baseline="0" dirty="0" err="1" smtClean="0"/>
              <a:t>Milye</a:t>
            </a:r>
            <a:r>
              <a:rPr lang="en-US" baseline="0" dirty="0" smtClean="0"/>
              <a:t> Cyrus)</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err="1" smtClean="0"/>
              <a:t>Uglies</a:t>
            </a:r>
            <a:r>
              <a:rPr lang="en-US" baseline="0" dirty="0" smtClean="0"/>
              <a:t> by Scott </a:t>
            </a:r>
            <a:r>
              <a:rPr lang="en-US" baseline="0" dirty="0" err="1" smtClean="0"/>
              <a:t>Westerfeld</a:t>
            </a: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Wings by </a:t>
            </a:r>
            <a:r>
              <a:rPr lang="en-US" baseline="0" dirty="0" err="1" smtClean="0"/>
              <a:t>Aprilynn</a:t>
            </a:r>
            <a:r>
              <a:rPr lang="en-US" baseline="0" dirty="0" smtClean="0"/>
              <a:t> Pike</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Under the Never Sky by Veronica Rossi</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Switched: the </a:t>
            </a:r>
            <a:r>
              <a:rPr lang="en-US" baseline="0" dirty="0" err="1" smtClean="0"/>
              <a:t>Trylle</a:t>
            </a:r>
            <a:r>
              <a:rPr lang="en-US" baseline="0" dirty="0" smtClean="0"/>
              <a:t> trilogy by Amanda Hocking</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Tiger’s Curse by Colleen Houck</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Peter and the </a:t>
            </a:r>
            <a:r>
              <a:rPr lang="en-US" baseline="0" dirty="0" err="1" smtClean="0"/>
              <a:t>Starcatchers</a:t>
            </a:r>
            <a:r>
              <a:rPr lang="en-US" baseline="0" dirty="0" smtClean="0"/>
              <a:t> by Dave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Matched by Ally </a:t>
            </a:r>
            <a:r>
              <a:rPr lang="en-US" baseline="0" dirty="0" err="1" smtClean="0"/>
              <a:t>Condie</a:t>
            </a: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House of Night by PC Cast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Lost Book of Merlin by TA Barron</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Looking Glass Wars by Frank </a:t>
            </a:r>
            <a:r>
              <a:rPr lang="en-US" baseline="0" dirty="0" err="1" smtClean="0"/>
              <a:t>Beddor</a:t>
            </a: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Legend by Marie Lu</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Knife of Never Letting Go by Patrick Ness</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Iron Trials by Cassandra Clare &amp; Holly Black</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err="1" smtClean="0"/>
              <a:t>Incarceron</a:t>
            </a:r>
            <a:r>
              <a:rPr lang="en-US" baseline="0" dirty="0" smtClean="0"/>
              <a:t> by Catherine Fisher (Taylor </a:t>
            </a:r>
            <a:r>
              <a:rPr lang="en-US" baseline="0" dirty="0" err="1" smtClean="0"/>
              <a:t>Lautner</a:t>
            </a:r>
            <a:r>
              <a:rPr lang="en-US" baseline="0" dirty="0" smtClean="0"/>
              <a: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Forest of Hands and Teeth by Carrie Ryan</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http://</a:t>
            </a:r>
            <a:r>
              <a:rPr lang="en-US" baseline="0" dirty="0" err="1" smtClean="0"/>
              <a:t>www.youtube.com</a:t>
            </a:r>
            <a:r>
              <a:rPr lang="en-US" baseline="0" dirty="0" smtClean="0"/>
              <a:t>/</a:t>
            </a:r>
            <a:r>
              <a:rPr lang="en-US" baseline="0" dirty="0" err="1" smtClean="0"/>
              <a:t>watch?v</a:t>
            </a:r>
            <a:r>
              <a:rPr lang="en-US" baseline="0" dirty="0" smtClean="0"/>
              <a:t>=AwwbhhjQ9Xk</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285750" indent="-285750">
              <a:buFont typeface="Arial"/>
              <a:buChar char="•"/>
            </a:pPr>
            <a:endParaRPr lang="en-US" dirty="0" smtClean="0"/>
          </a:p>
        </p:txBody>
      </p:sp>
      <p:sp>
        <p:nvSpPr>
          <p:cNvPr id="4" name="Slide Number Placeholder 3"/>
          <p:cNvSpPr>
            <a:spLocks noGrp="1"/>
          </p:cNvSpPr>
          <p:nvPr>
            <p:ph type="sldNum" sz="quarter" idx="10"/>
          </p:nvPr>
        </p:nvSpPr>
        <p:spPr/>
        <p:txBody>
          <a:bodyPr/>
          <a:lstStyle/>
          <a:p>
            <a:fld id="{91C50183-3242-434A-8D38-68C5870066A6}" type="slidenum">
              <a:rPr lang="en-US" smtClean="0"/>
              <a:t>17</a:t>
            </a:fld>
            <a:endParaRPr lang="en-US"/>
          </a:p>
        </p:txBody>
      </p:sp>
    </p:spTree>
    <p:extLst>
      <p:ext uri="{BB962C8B-B14F-4D97-AF65-F5344CB8AC3E}">
        <p14:creationId xmlns:p14="http://schemas.microsoft.com/office/powerpoint/2010/main" val="217183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Readers’ Advisory (questioning the student about what they’ve read, what kind of stories they like to read)</a:t>
            </a:r>
            <a:r>
              <a:rPr lang="en-US" baseline="0" dirty="0" smtClean="0"/>
              <a:t> is SO important.  See why it’s so confusing.  I have students come to me and say- “I want to read a romance.”  Well- do you want a horror romance, supernatural, romance, humorous romance, contemporary romance or dystopian romance?</a:t>
            </a:r>
          </a:p>
          <a:p>
            <a:endParaRPr lang="en-US" baseline="0" dirty="0" smtClean="0"/>
          </a:p>
          <a:p>
            <a:r>
              <a:rPr lang="en-US" baseline="0" dirty="0" smtClean="0"/>
              <a:t>Bildungsroman- coming of age</a:t>
            </a:r>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18</a:t>
            </a:fld>
            <a:endParaRPr lang="en-US"/>
          </a:p>
        </p:txBody>
      </p:sp>
    </p:spTree>
    <p:extLst>
      <p:ext uri="{BB962C8B-B14F-4D97-AF65-F5344CB8AC3E}">
        <p14:creationId xmlns:p14="http://schemas.microsoft.com/office/powerpoint/2010/main" val="119866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50183-3242-434A-8D38-68C5870066A6}" type="slidenum">
              <a:rPr lang="en-US" smtClean="0"/>
              <a:t>2</a:t>
            </a:fld>
            <a:endParaRPr lang="en-US"/>
          </a:p>
        </p:txBody>
      </p:sp>
    </p:spTree>
    <p:extLst>
      <p:ext uri="{BB962C8B-B14F-4D97-AF65-F5344CB8AC3E}">
        <p14:creationId xmlns:p14="http://schemas.microsoft.com/office/powerpoint/2010/main" val="428588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2004,</a:t>
            </a:r>
            <a:r>
              <a:rPr lang="en-US" baseline="0" dirty="0" smtClean="0"/>
              <a:t> the National Endowment for the Arts (NEA) published a study titled Reading at Risk: A Survey of Literary Reading in America, reporting that the number of literature-reading young adults dropped 20 percent between 1982 and 2002—the greatest recorded loss of readership in the country’s history. The decline represented 20 million potential readers and Dana </a:t>
            </a:r>
            <a:r>
              <a:rPr lang="en-US" baseline="0" dirty="0" err="1" smtClean="0"/>
              <a:t>Gioia</a:t>
            </a:r>
            <a:r>
              <a:rPr lang="en-US" baseline="0" dirty="0" smtClean="0"/>
              <a:t>, NEA Chairman, called it a “national crisis.”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recent survey issued by Scholastic, the 2010 Kids &amp; Family Reading Report, found that 43 percent of the children ages 9-11 believe the most important outcome of reading books for fun is to open up the imagination. 62 percent of the same demographic say they read books for fun “to be inspired by storylines and characters.” For a group whose numbers were clearly dwindling in the 1990s, it is not surprising that the release of an incredibly imaginative story coincided with a dramatic revival or readership.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Harry Potter entered the pop-culture consciousness. The movies… heightened the fervor, spawning video games and collectible figurines. That made it easier for kids who thought reading was for geeks to pick up a book.”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Booklist magazine critic Michael Cart writes, “Kids are buying books in quantities we’ve never seen before… And publishers are courting young adults in ways we haven’t seen since the 1940s… We are right smack-dab in the new golden age of young adult literature.”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In January 2010, the Kaiser Family Foundation published a comprehensive study of the media habits of more than 2,000 eight to eighteen year-old American children. The study found that the average time spent reading books for pleasure in a typical day rose from 21 minutes in 1999 to 23 minutes in 2004, and finally to 25 minutes in 2010. The rise of screen-based media has not melted children’s brains, despite ardent warnings otherwise: “It does not appear that time spent using screen media (TV, video games and computers) displaces time spent with print media,” the report stated. Teens are not only reading more books, they’re involved in communities of like-minded book lovers.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Half of the 9-11 year-olds surveyed by Scholastic said they read books to “help you figure out who you are and who you could become.” What began with Harry Potter, an undoubtedly captivating and even inspiring work, is now commonplace.</a:t>
            </a:r>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what we’re currently witnessing appears to be the genre’s true renaissance. It’s a time when these books are not only accepted by our culture, but actually embraced and celebrated. These days, reading (fanatical reading at that) is a part of young adulthood and there’s no reason to believe that digital age precludes that “touch of Harry in the night.”</a:t>
            </a:r>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http://</a:t>
            </a:r>
            <a:r>
              <a:rPr lang="en-US" i="0" dirty="0" err="1" smtClean="0"/>
              <a:t>www.mcsweeneys.net</a:t>
            </a:r>
            <a:r>
              <a:rPr lang="en-US" i="0" dirty="0" smtClean="0"/>
              <a:t>/articles/young-people-are-reading-more-than-you  BY HANNAH WITHERS AND LAUREN ROSS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A deeper dive by Nielsen into what teens like to read puts adventure at the top of the list with 48% of teen readers interested in that genre. Fantasy and science fiction ran two-three in popularity. Books made into movies was another popular category and the importance of movies to teen book-buying habits cannot be overstated. Teens reported that among the most important factors that made them aware of particular titles involved either seeing a movie based on a book or having seen a book trailer at a movie theater.</a:t>
            </a:r>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http://</a:t>
            </a:r>
            <a:r>
              <a:rPr lang="en-US" i="0" dirty="0" err="1" smtClean="0"/>
              <a:t>www.publishersweekly.com</a:t>
            </a:r>
            <a:r>
              <a:rPr lang="en-US" i="0" dirty="0" smtClean="0"/>
              <a:t>/pw/by-topic/</a:t>
            </a:r>
            <a:r>
              <a:rPr lang="en-US" i="0" dirty="0" err="1" smtClean="0"/>
              <a:t>childrens</a:t>
            </a:r>
            <a:r>
              <a:rPr lang="en-US" i="0" dirty="0" smtClean="0"/>
              <a:t>/</a:t>
            </a:r>
            <a:r>
              <a:rPr lang="en-US" i="0" dirty="0" err="1" smtClean="0"/>
              <a:t>childrens</a:t>
            </a:r>
            <a:r>
              <a:rPr lang="en-US" i="0" dirty="0" smtClean="0"/>
              <a:t>-industry-news/article/61167-children-s-books-a-shifting-market.html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Reading is on the Rise: a new chapter in American literacy study- National Endowment for the Arts</a:t>
            </a:r>
            <a:r>
              <a:rPr lang="en-US" i="0" baseline="0" dirty="0" smtClean="0"/>
              <a:t> 2008  </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Literary reading has increased most rapidly among the youngest adults. (granted young adult here is referring to 18-24</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http://</a:t>
            </a:r>
            <a:r>
              <a:rPr lang="en-US" i="0" baseline="0" dirty="0" err="1" smtClean="0"/>
              <a:t>arts.gov</a:t>
            </a:r>
            <a:r>
              <a:rPr lang="en-US" i="0" baseline="0" dirty="0" smtClean="0"/>
              <a:t>/sites/default/files/</a:t>
            </a:r>
            <a:r>
              <a:rPr lang="en-US" i="0" baseline="0" dirty="0" err="1" smtClean="0"/>
              <a:t>ReadingonRise.pdf</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3</a:t>
            </a:fld>
            <a:endParaRPr lang="en-US"/>
          </a:p>
        </p:txBody>
      </p:sp>
    </p:spTree>
    <p:extLst>
      <p:ext uri="{BB962C8B-B14F-4D97-AF65-F5344CB8AC3E}">
        <p14:creationId xmlns:p14="http://schemas.microsoft.com/office/powerpoint/2010/main" val="132179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50183-3242-434A-8D38-68C5870066A6}" type="slidenum">
              <a:rPr lang="en-US" smtClean="0"/>
              <a:t>4</a:t>
            </a:fld>
            <a:endParaRPr lang="en-US"/>
          </a:p>
        </p:txBody>
      </p:sp>
    </p:spTree>
    <p:extLst>
      <p:ext uri="{BB962C8B-B14F-4D97-AF65-F5344CB8AC3E}">
        <p14:creationId xmlns:p14="http://schemas.microsoft.com/office/powerpoint/2010/main" val="395590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novel to novel</a:t>
            </a:r>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5</a:t>
            </a:fld>
            <a:endParaRPr lang="en-US"/>
          </a:p>
        </p:txBody>
      </p:sp>
    </p:spTree>
    <p:extLst>
      <p:ext uri="{BB962C8B-B14F-4D97-AF65-F5344CB8AC3E}">
        <p14:creationId xmlns:p14="http://schemas.microsoft.com/office/powerpoint/2010/main" val="429424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50183-3242-434A-8D38-68C5870066A6}" type="slidenum">
              <a:rPr lang="en-US" smtClean="0"/>
              <a:t>6</a:t>
            </a:fld>
            <a:endParaRPr lang="en-US"/>
          </a:p>
        </p:txBody>
      </p:sp>
    </p:spTree>
    <p:extLst>
      <p:ext uri="{BB962C8B-B14F-4D97-AF65-F5344CB8AC3E}">
        <p14:creationId xmlns:p14="http://schemas.microsoft.com/office/powerpoint/2010/main" val="213387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Fangirl</a:t>
            </a:r>
            <a:r>
              <a:rPr lang="en-US" dirty="0" smtClean="0"/>
              <a:t>-</a:t>
            </a:r>
            <a:r>
              <a:rPr lang="en-US" baseline="0" dirty="0" smtClean="0"/>
              <a:t> the mother died, and for </a:t>
            </a:r>
            <a:r>
              <a:rPr lang="en-US" baseline="0" dirty="0" err="1" smtClean="0"/>
              <a:t>Cath</a:t>
            </a:r>
            <a:r>
              <a:rPr lang="en-US" baseline="0" dirty="0" smtClean="0"/>
              <a:t>, being a Simon Snow fan is her life- reading and writing fan fiction, but twin sister Wren has ‘grown up’.  Can she do it on her own?</a:t>
            </a:r>
          </a:p>
          <a:p>
            <a:endParaRPr lang="en-US" baseline="0" dirty="0" smtClean="0"/>
          </a:p>
          <a:p>
            <a:r>
              <a:rPr lang="en-US" baseline="0" dirty="0" smtClean="0"/>
              <a:t>We Were Liars- </a:t>
            </a:r>
            <a:r>
              <a:rPr lang="en-US" baseline="0" dirty="0" err="1" smtClean="0"/>
              <a:t>priviledged</a:t>
            </a:r>
            <a:r>
              <a:rPr lang="en-US" baseline="0" dirty="0" smtClean="0"/>
              <a:t> Cadence Sinclair Eastman suffers a head injury on the island during her 15</a:t>
            </a:r>
            <a:r>
              <a:rPr lang="en-US" baseline="30000" dirty="0" smtClean="0"/>
              <a:t>th</a:t>
            </a:r>
            <a:r>
              <a:rPr lang="en-US" baseline="0" dirty="0" smtClean="0"/>
              <a:t> summer.  Two years later she’s there with the other ‘liars’- her cousins and aunt’s nephew- trying to put the pieces together- what happened?</a:t>
            </a:r>
          </a:p>
          <a:p>
            <a:endParaRPr lang="en-US" baseline="0" dirty="0" smtClean="0"/>
          </a:p>
          <a:p>
            <a:r>
              <a:rPr lang="en-US" baseline="0" dirty="0" smtClean="0"/>
              <a:t>Slated by Teri Terry- Kyla has been ‘slated’ which means her memory and personality have been erased and she’s had to start over- new family, new identity- and now </a:t>
            </a:r>
            <a:r>
              <a:rPr lang="en-US" baseline="0" dirty="0" err="1" smtClean="0"/>
              <a:t>THEY’re</a:t>
            </a:r>
            <a:r>
              <a:rPr lang="en-US" baseline="0" dirty="0" smtClean="0"/>
              <a:t> watching her.  What did she do?</a:t>
            </a:r>
          </a:p>
          <a:p>
            <a:endParaRPr lang="en-US" baseline="0" dirty="0" smtClean="0"/>
          </a:p>
          <a:p>
            <a:r>
              <a:rPr lang="en-US" baseline="0" dirty="0" smtClean="0"/>
              <a:t>Shatter Me by </a:t>
            </a:r>
            <a:r>
              <a:rPr lang="en-US" baseline="0" dirty="0" err="1" smtClean="0"/>
              <a:t>Tahererh</a:t>
            </a:r>
            <a:r>
              <a:rPr lang="en-US" baseline="0" dirty="0" smtClean="0"/>
              <a:t> </a:t>
            </a:r>
            <a:r>
              <a:rPr lang="en-US" baseline="0" dirty="0" err="1" smtClean="0"/>
              <a:t>Mafi</a:t>
            </a:r>
            <a:r>
              <a:rPr lang="en-US" baseline="0" dirty="0" smtClean="0"/>
              <a:t>- Juliette has been </a:t>
            </a:r>
            <a:r>
              <a:rPr lang="en-US" baseline="0" dirty="0" err="1" smtClean="0"/>
              <a:t>imprissoned</a:t>
            </a:r>
            <a:r>
              <a:rPr lang="en-US" baseline="0" dirty="0" smtClean="0"/>
              <a:t> because she is cursed with the power to kill with a touch.  This is a romance-laced dystopian story.</a:t>
            </a:r>
          </a:p>
          <a:p>
            <a:endParaRPr lang="en-US" baseline="0" dirty="0" smtClean="0"/>
          </a:p>
          <a:p>
            <a:r>
              <a:rPr lang="en-US" baseline="0" dirty="0" smtClean="0"/>
              <a:t>Splintered by A G Howard uses Lewis Carol’s Alice in Wonderland as a backdrop (Looking Glass Wars by Frank </a:t>
            </a:r>
            <a:r>
              <a:rPr lang="en-US" baseline="0" dirty="0" err="1" smtClean="0"/>
              <a:t>Beddor</a:t>
            </a:r>
            <a:r>
              <a:rPr lang="en-US" baseline="0" dirty="0" smtClean="0"/>
              <a:t>) also weaving in the story of the ‘real’ or ‘original’ Alice.  Alyssa is a descendent of Alice Liddell and is plagued by madness- she hears insect noises.  “A cavalcade of </a:t>
            </a:r>
            <a:r>
              <a:rPr lang="en-US" baseline="0" dirty="0" err="1" smtClean="0"/>
              <a:t>wierdness</a:t>
            </a:r>
            <a:r>
              <a:rPr lang="en-US" baseline="0" dirty="0" smtClean="0"/>
              <a:t> dances across the pages” as she and Jeb traverse a nightmare Wonderland (horror).</a:t>
            </a:r>
          </a:p>
          <a:p>
            <a:endParaRPr lang="en-US" baseline="0" dirty="0" smtClean="0"/>
          </a:p>
          <a:p>
            <a:r>
              <a:rPr lang="en-US" baseline="0" dirty="0" smtClean="0"/>
              <a:t>Panic by Lauren Oliver- Panic is a legendary small-town game played by graduating seniors- a game of fear (desperate energy to get out- resonates with teens)</a:t>
            </a:r>
          </a:p>
          <a:p>
            <a:endParaRPr lang="en-US" baseline="0" dirty="0" smtClean="0"/>
          </a:p>
          <a:p>
            <a:r>
              <a:rPr lang="en-US" baseline="0" dirty="0" smtClean="0"/>
              <a:t>Now and Forever- </a:t>
            </a:r>
            <a:r>
              <a:rPr lang="en-US" baseline="0" dirty="0" err="1" smtClean="0"/>
              <a:t>Susane</a:t>
            </a:r>
            <a:r>
              <a:rPr lang="en-US" baseline="0" dirty="0" smtClean="0"/>
              <a:t> </a:t>
            </a:r>
            <a:r>
              <a:rPr lang="en-US" baseline="0" dirty="0" err="1" smtClean="0"/>
              <a:t>Colasanti</a:t>
            </a:r>
            <a:r>
              <a:rPr lang="en-US" baseline="0" dirty="0" smtClean="0"/>
              <a:t>- superficial romance, but the girls love them- in this one, Sterling’s </a:t>
            </a:r>
            <a:r>
              <a:rPr lang="en-US" baseline="0" dirty="0" err="1" smtClean="0"/>
              <a:t>boyfrind</a:t>
            </a:r>
            <a:r>
              <a:rPr lang="en-US" baseline="0" dirty="0" smtClean="0"/>
              <a:t> becomes an overnight music sensation and she gets swept up too, later realizing that she is giving up her SELF (sound familiar?)</a:t>
            </a:r>
          </a:p>
          <a:p>
            <a:endParaRPr lang="en-US" baseline="0" dirty="0" smtClean="0"/>
          </a:p>
          <a:p>
            <a:r>
              <a:rPr lang="en-US" baseline="0" dirty="0" smtClean="0"/>
              <a:t>The Darkest Minds by Alexandra Bracken- Ruby was 10 when the virus struck killing 98% of teens.  The survivors developed psychic abilities and have been locked up in brutal work camps where they are split into 5 categories ranging from lease to most dangerous (sounds like Divergent with it’s factions).  In this dystopian near future, children are hunted and feared, and danger lurks everywhere- even in the aisles of an abandoned Walmart.</a:t>
            </a:r>
          </a:p>
          <a:p>
            <a:endParaRPr lang="en-US" baseline="0" dirty="0" smtClean="0"/>
          </a:p>
          <a:p>
            <a:r>
              <a:rPr lang="en-US" baseline="0" dirty="0" smtClean="0"/>
              <a:t>The Immortal Rules by Julie Kagawa- In this ruined world, vampires keep humans as blood cattle.  With most of civilization killed off by disease, can they find a cure</a:t>
            </a:r>
          </a:p>
          <a:p>
            <a:endParaRPr lang="en-US" baseline="0" dirty="0" smtClean="0"/>
          </a:p>
          <a:p>
            <a:r>
              <a:rPr lang="en-US" baseline="0" dirty="0" smtClean="0"/>
              <a:t>YOLO by Lauren </a:t>
            </a:r>
            <a:r>
              <a:rPr lang="en-US" baseline="0" dirty="0" err="1" smtClean="0"/>
              <a:t>Myracle</a:t>
            </a:r>
            <a:r>
              <a:rPr lang="en-US" baseline="0" dirty="0" smtClean="0"/>
              <a:t>- the beloved ‘Internet </a:t>
            </a:r>
            <a:r>
              <a:rPr lang="en-US" baseline="0" dirty="0" err="1" smtClean="0"/>
              <a:t>Gilrs</a:t>
            </a:r>
            <a:r>
              <a:rPr lang="en-US" baseline="0" dirty="0" smtClean="0"/>
              <a:t>’ (TTYL, TTFN, L8r,G2r) are now freshmen in college (</a:t>
            </a:r>
            <a:r>
              <a:rPr lang="en-US" baseline="0" dirty="0" err="1" smtClean="0"/>
              <a:t>reminicent</a:t>
            </a:r>
            <a:r>
              <a:rPr lang="en-US" baseline="0" dirty="0" smtClean="0"/>
              <a:t> of The Traveling Pants)- funny </a:t>
            </a:r>
          </a:p>
          <a:p>
            <a:endParaRPr lang="en-US" dirty="0"/>
          </a:p>
        </p:txBody>
      </p:sp>
      <p:sp>
        <p:nvSpPr>
          <p:cNvPr id="4" name="Slide Number Placeholder 3"/>
          <p:cNvSpPr>
            <a:spLocks noGrp="1"/>
          </p:cNvSpPr>
          <p:nvPr>
            <p:ph type="sldNum" sz="quarter" idx="10"/>
          </p:nvPr>
        </p:nvSpPr>
        <p:spPr/>
        <p:txBody>
          <a:bodyPr/>
          <a:lstStyle/>
          <a:p>
            <a:fld id="{91C50183-3242-434A-8D38-68C5870066A6}" type="slidenum">
              <a:rPr lang="en-US" smtClean="0"/>
              <a:t>7</a:t>
            </a:fld>
            <a:endParaRPr lang="en-US"/>
          </a:p>
        </p:txBody>
      </p:sp>
    </p:spTree>
    <p:extLst>
      <p:ext uri="{BB962C8B-B14F-4D97-AF65-F5344CB8AC3E}">
        <p14:creationId xmlns:p14="http://schemas.microsoft.com/office/powerpoint/2010/main" val="32711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expect will be popular once discovered.</a:t>
            </a:r>
          </a:p>
          <a:p>
            <a:endParaRPr lang="en-US" dirty="0" smtClean="0"/>
          </a:p>
          <a:p>
            <a:r>
              <a:rPr lang="en-US" dirty="0" smtClean="0"/>
              <a:t>Revolution is #2 in the Sixties Trilogy which started with Countdown.</a:t>
            </a:r>
            <a:r>
              <a:rPr lang="en-US" baseline="0" dirty="0" smtClean="0"/>
              <a:t>  This one is about civil rights and Freedom Summer.</a:t>
            </a:r>
          </a:p>
          <a:p>
            <a:r>
              <a:rPr lang="en-US" baseline="0" dirty="0" smtClean="0"/>
              <a:t>Ruby Red is book 1 of a 3-part series which is new to us- described as humorous, romantic and suspenseful.  It is followed by Sapphire Blue and Emerald Green- by Kerstin </a:t>
            </a:r>
            <a:r>
              <a:rPr lang="en-US" baseline="0" dirty="0" err="1" smtClean="0"/>
              <a:t>Gier</a:t>
            </a:r>
            <a:r>
              <a:rPr lang="en-US" baseline="0" dirty="0" smtClean="0"/>
              <a:t>.</a:t>
            </a:r>
          </a:p>
          <a:p>
            <a:endParaRPr lang="en-US" baseline="0" dirty="0" smtClean="0"/>
          </a:p>
          <a:p>
            <a:r>
              <a:rPr lang="en-US" baseline="0" dirty="0" smtClean="0"/>
              <a:t>The summer of Letting Go is a coming of age and acceptance story- Frankie’s brother died in a drowning accident 4 years ago, and her new charge is 4 years old- coincidence or connection?</a:t>
            </a:r>
          </a:p>
          <a:p>
            <a:endParaRPr lang="en-US" baseline="0" dirty="0" smtClean="0"/>
          </a:p>
          <a:p>
            <a:r>
              <a:rPr lang="en-US" baseline="0" dirty="0" smtClean="0"/>
              <a:t>Buzz Kill is Beth </a:t>
            </a:r>
            <a:r>
              <a:rPr lang="en-US" baseline="0" dirty="0" err="1" smtClean="0"/>
              <a:t>Fantaskey’s</a:t>
            </a:r>
            <a:r>
              <a:rPr lang="en-US" baseline="0" dirty="0" smtClean="0"/>
              <a:t> (Jessica’s Guide to Dating on the Dark Side) newest book- mystery &amp; humor- </a:t>
            </a:r>
            <a:r>
              <a:rPr lang="en-US" dirty="0" smtClean="0"/>
              <a:t>fast-paced blend of </a:t>
            </a:r>
            <a:r>
              <a:rPr lang="en-US" i="1" dirty="0" smtClean="0"/>
              <a:t>Clueless</a:t>
            </a:r>
            <a:r>
              <a:rPr lang="en-US" dirty="0" smtClean="0"/>
              <a:t> and </a:t>
            </a:r>
            <a:r>
              <a:rPr lang="en-US" i="1" dirty="0" smtClean="0"/>
              <a:t>Nancy Drew</a:t>
            </a:r>
            <a:r>
              <a:rPr lang="en-US" dirty="0" smtClean="0"/>
              <a:t>  a who done</a:t>
            </a:r>
            <a:r>
              <a:rPr lang="en-US" baseline="0" dirty="0" smtClean="0"/>
              <a:t> it</a:t>
            </a:r>
          </a:p>
          <a:p>
            <a:endParaRPr lang="en-US" baseline="0" dirty="0" smtClean="0"/>
          </a:p>
          <a:p>
            <a:r>
              <a:rPr lang="en-US" baseline="0" dirty="0" smtClean="0"/>
              <a:t>Sex &amp; Violence by Carrie </a:t>
            </a:r>
            <a:r>
              <a:rPr lang="en-US" baseline="0" dirty="0" err="1" smtClean="0"/>
              <a:t>Mesrobian</a:t>
            </a:r>
            <a:r>
              <a:rPr lang="en-US" baseline="0" dirty="0" smtClean="0"/>
              <a:t> is selling itself with its title and has already been checked out- no word yet on its merit, but it’s the story of Evan who finds hooking up with the wrong girl very dangerous and must clear his name.</a:t>
            </a:r>
          </a:p>
          <a:p>
            <a:endParaRPr lang="en-US" baseline="0" dirty="0" smtClean="0"/>
          </a:p>
          <a:p>
            <a:r>
              <a:rPr lang="en-US" baseline="0" dirty="0" smtClean="0"/>
              <a:t>Dorothy Must Die by Danielle Paige has already been checked out (the student LOVED it and is already highly anticipating it’s sequel- The Wicked Will Rise due out in March 2015)- a reluctant hero swept up in a tornado finds herself in a very different Land of OZ- she’s from Kansas and her name is Amy </a:t>
            </a:r>
            <a:r>
              <a:rPr lang="en-US" baseline="0" dirty="0" err="1" smtClean="0"/>
              <a:t>Gumm</a:t>
            </a:r>
            <a:r>
              <a:rPr lang="en-US" baseline="0" dirty="0" smtClean="0"/>
              <a:t> AND she’s been recruited by the Revolutionary Order of the Wicked- OH MY!</a:t>
            </a:r>
          </a:p>
          <a:p>
            <a:endParaRPr lang="en-US" baseline="0" dirty="0" smtClean="0"/>
          </a:p>
          <a:p>
            <a:r>
              <a:rPr lang="en-US" baseline="0" dirty="0" smtClean="0"/>
              <a:t>Monument 14 by Emmy </a:t>
            </a:r>
            <a:r>
              <a:rPr lang="en-US" baseline="0" dirty="0" err="1" smtClean="0"/>
              <a:t>Laybourne</a:t>
            </a:r>
            <a:r>
              <a:rPr lang="en-US" baseline="0" dirty="0" smtClean="0"/>
              <a:t> has been out, but we just got it and it’s sequels Sky on Fire &amp; Savage Drift.  A group of kids- high school, middle school and little kids, take refuge in a superstore during a weather and chemical apocalypse. </a:t>
            </a:r>
            <a:r>
              <a:rPr lang="en-US" b="1" baseline="0" dirty="0" smtClean="0">
                <a:solidFill>
                  <a:srgbClr val="FF0000"/>
                </a:solidFill>
              </a:rPr>
              <a:t>TBF author</a:t>
            </a:r>
          </a:p>
          <a:p>
            <a:endParaRPr lang="en-US" baseline="0" dirty="0" smtClean="0"/>
          </a:p>
          <a:p>
            <a:r>
              <a:rPr lang="en-US" baseline="0" dirty="0" smtClean="0"/>
              <a:t>The Naturals by Jennifer Barnes (</a:t>
            </a:r>
            <a:r>
              <a:rPr lang="en-US" b="1" baseline="0" dirty="0" smtClean="0"/>
              <a:t>TBF author</a:t>
            </a:r>
            <a:r>
              <a:rPr lang="en-US" baseline="0" dirty="0" smtClean="0"/>
              <a:t>) The FBI is using Cassie’s unusual gift to crack cold cases- turns out she’s not the only one- a psychological thriller.</a:t>
            </a:r>
          </a:p>
          <a:p>
            <a:endParaRPr lang="en-US" baseline="0" dirty="0" smtClean="0"/>
          </a:p>
          <a:p>
            <a:r>
              <a:rPr lang="en-US" baseline="0" dirty="0" err="1" smtClean="0"/>
              <a:t>Freakboy</a:t>
            </a:r>
            <a:r>
              <a:rPr lang="en-US" baseline="0" dirty="0" smtClean="0"/>
              <a:t>, Lies my Girlfriend Told Me and Openly Straight are this year’s additions to a robust GLBTQ collection which includes nonfiction and fiction- I put up a display every year at some point to market this collection to my students who use it.  Did you know that the majority of teens who read GLBTQ are heterosexual girls?  In my mind, they’re the most mature and questioning, willing to explore/discover and accept the differences in others- it’s called curiosity!</a:t>
            </a:r>
          </a:p>
          <a:p>
            <a:r>
              <a:rPr lang="en-US" baseline="0" dirty="0" err="1" smtClean="0"/>
              <a:t>Freakboy</a:t>
            </a:r>
            <a:r>
              <a:rPr lang="en-US" baseline="0" dirty="0" smtClean="0"/>
              <a:t> by Kristen Elizabeth Clark is Brendan- a star wrestler, video game aficionado and good boyfriend, but he doesn’t feel right in his body- is this normal or is he a freak- written in ‘razor-sharp verse’</a:t>
            </a:r>
          </a:p>
          <a:p>
            <a:r>
              <a:rPr lang="en-US" baseline="0" dirty="0" smtClean="0"/>
              <a:t>Lies My Girlfriend Told Me by Julie Anne Peters is the story of </a:t>
            </a:r>
            <a:r>
              <a:rPr lang="en-US" baseline="0" dirty="0" err="1" smtClean="0"/>
              <a:t>Alix</a:t>
            </a:r>
            <a:r>
              <a:rPr lang="en-US" baseline="0" dirty="0" smtClean="0"/>
              <a:t>, who when her girlfriend dies, discovers that she had led a double life and had another girlfriend, Liana.  When </a:t>
            </a:r>
            <a:r>
              <a:rPr lang="en-US" baseline="0" dirty="0" err="1" smtClean="0"/>
              <a:t>Alix</a:t>
            </a:r>
            <a:r>
              <a:rPr lang="en-US" baseline="0" dirty="0" smtClean="0"/>
              <a:t> arranges to meet Liana and they become close she finds herself hiding the past- who’s the betrayed?</a:t>
            </a:r>
          </a:p>
          <a:p>
            <a:r>
              <a:rPr lang="en-US" baseline="0" dirty="0" smtClean="0"/>
              <a:t>Openly Straight by Bill Konigsberg is a funny story about </a:t>
            </a:r>
            <a:r>
              <a:rPr lang="en-US" baseline="0" dirty="0" err="1" smtClean="0"/>
              <a:t>Rafe</a:t>
            </a:r>
            <a:r>
              <a:rPr lang="en-US" baseline="0" dirty="0" smtClean="0"/>
              <a:t>, who is openly gay until he moves to a new town and pretends to be straight because he doesn’t want being gay to define him- he’s also a writer, skier, soccer player. A what-it-means-to-be-yourself story.</a:t>
            </a:r>
          </a:p>
        </p:txBody>
      </p:sp>
      <p:sp>
        <p:nvSpPr>
          <p:cNvPr id="4" name="Slide Number Placeholder 3"/>
          <p:cNvSpPr>
            <a:spLocks noGrp="1"/>
          </p:cNvSpPr>
          <p:nvPr>
            <p:ph type="sldNum" sz="quarter" idx="10"/>
          </p:nvPr>
        </p:nvSpPr>
        <p:spPr/>
        <p:txBody>
          <a:bodyPr/>
          <a:lstStyle/>
          <a:p>
            <a:fld id="{91C50183-3242-434A-8D38-68C5870066A6}" type="slidenum">
              <a:rPr lang="en-US" smtClean="0"/>
              <a:t>8</a:t>
            </a:fld>
            <a:endParaRPr lang="en-US"/>
          </a:p>
        </p:txBody>
      </p:sp>
    </p:spTree>
    <p:extLst>
      <p:ext uri="{BB962C8B-B14F-4D97-AF65-F5344CB8AC3E}">
        <p14:creationId xmlns:p14="http://schemas.microsoft.com/office/powerpoint/2010/main" val="266521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50183-3242-434A-8D38-68C5870066A6}" type="slidenum">
              <a:rPr lang="en-US" smtClean="0"/>
              <a:t>9</a:t>
            </a:fld>
            <a:endParaRPr lang="en-US"/>
          </a:p>
        </p:txBody>
      </p:sp>
    </p:spTree>
    <p:extLst>
      <p:ext uri="{BB962C8B-B14F-4D97-AF65-F5344CB8AC3E}">
        <p14:creationId xmlns:p14="http://schemas.microsoft.com/office/powerpoint/2010/main" val="319613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9/26/2014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9/26/2014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59.jpg"/><Relationship Id="rId18" Type="http://schemas.openxmlformats.org/officeDocument/2006/relationships/image" Target="../media/image64.JPG"/><Relationship Id="rId3" Type="http://schemas.openxmlformats.org/officeDocument/2006/relationships/image" Target="../media/image49.JPG"/><Relationship Id="rId7" Type="http://schemas.openxmlformats.org/officeDocument/2006/relationships/image" Target="../media/image53.JPG"/><Relationship Id="rId12" Type="http://schemas.openxmlformats.org/officeDocument/2006/relationships/image" Target="../media/image58.JPG"/><Relationship Id="rId17" Type="http://schemas.openxmlformats.org/officeDocument/2006/relationships/image" Target="../media/image63.JPG"/><Relationship Id="rId2" Type="http://schemas.openxmlformats.org/officeDocument/2006/relationships/notesSlide" Target="../notesSlides/notesSlide10.xml"/><Relationship Id="rId16" Type="http://schemas.openxmlformats.org/officeDocument/2006/relationships/image" Target="../media/image62.JPG"/><Relationship Id="rId1" Type="http://schemas.openxmlformats.org/officeDocument/2006/relationships/slideLayout" Target="../slideLayouts/slideLayout2.xml"/><Relationship Id="rId6" Type="http://schemas.openxmlformats.org/officeDocument/2006/relationships/image" Target="../media/image52.JPG"/><Relationship Id="rId11" Type="http://schemas.openxmlformats.org/officeDocument/2006/relationships/image" Target="../media/image57.JPG"/><Relationship Id="rId5" Type="http://schemas.openxmlformats.org/officeDocument/2006/relationships/image" Target="../media/image51.JPG"/><Relationship Id="rId15" Type="http://schemas.openxmlformats.org/officeDocument/2006/relationships/image" Target="../media/image61.JPG"/><Relationship Id="rId10" Type="http://schemas.openxmlformats.org/officeDocument/2006/relationships/image" Target="../media/image56.JPG"/><Relationship Id="rId19" Type="http://schemas.openxmlformats.org/officeDocument/2006/relationships/image" Target="../media/image65.jpeg"/><Relationship Id="rId4" Type="http://schemas.openxmlformats.org/officeDocument/2006/relationships/image" Target="../media/image50.JPG"/><Relationship Id="rId9" Type="http://schemas.openxmlformats.org/officeDocument/2006/relationships/image" Target="../media/image55.JPG"/><Relationship Id="rId14" Type="http://schemas.openxmlformats.org/officeDocument/2006/relationships/image" Target="../media/image60.JPG"/></Relationships>
</file>

<file path=ppt/slides/_rels/slide11.xml.rels><?xml version="1.0" encoding="UTF-8" standalone="yes"?>
<Relationships xmlns="http://schemas.openxmlformats.org/package/2006/relationships"><Relationship Id="rId8" Type="http://schemas.openxmlformats.org/officeDocument/2006/relationships/image" Target="../media/image70.JPG"/><Relationship Id="rId13" Type="http://schemas.openxmlformats.org/officeDocument/2006/relationships/image" Target="../media/image75.jpeg"/><Relationship Id="rId3" Type="http://schemas.openxmlformats.org/officeDocument/2006/relationships/image" Target="../media/image66.jpg"/><Relationship Id="rId7" Type="http://schemas.openxmlformats.org/officeDocument/2006/relationships/image" Target="../media/image69.JPG"/><Relationship Id="rId12" Type="http://schemas.openxmlformats.org/officeDocument/2006/relationships/image" Target="../media/image74.jpeg"/><Relationship Id="rId17" Type="http://schemas.openxmlformats.org/officeDocument/2006/relationships/image" Target="../media/image79.jpeg"/><Relationship Id="rId2" Type="http://schemas.openxmlformats.org/officeDocument/2006/relationships/notesSlide" Target="../notesSlides/notesSlide11.xml"/><Relationship Id="rId16"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68.JPG"/><Relationship Id="rId11" Type="http://schemas.openxmlformats.org/officeDocument/2006/relationships/image" Target="../media/image73.jpeg"/><Relationship Id="rId5" Type="http://schemas.openxmlformats.org/officeDocument/2006/relationships/image" Target="../media/image56.JPG"/><Relationship Id="rId15" Type="http://schemas.openxmlformats.org/officeDocument/2006/relationships/image" Target="../media/image77.jpeg"/><Relationship Id="rId10" Type="http://schemas.openxmlformats.org/officeDocument/2006/relationships/image" Target="../media/image72.jpg"/><Relationship Id="rId4" Type="http://schemas.openxmlformats.org/officeDocument/2006/relationships/image" Target="../media/image67.JPG"/><Relationship Id="rId9" Type="http://schemas.openxmlformats.org/officeDocument/2006/relationships/image" Target="../media/image71.jpg"/><Relationship Id="rId14" Type="http://schemas.openxmlformats.org/officeDocument/2006/relationships/image" Target="../media/image7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hyperlink" Target="http://www.capstonepub.com/library/products/captured-history-1/" TargetMode="External"/><Relationship Id="rId18" Type="http://schemas.openxmlformats.org/officeDocument/2006/relationships/image" Target="../media/image94.JPG"/><Relationship Id="rId3" Type="http://schemas.openxmlformats.org/officeDocument/2006/relationships/image" Target="../media/image80.JPG"/><Relationship Id="rId7" Type="http://schemas.openxmlformats.org/officeDocument/2006/relationships/image" Target="../media/image84.JPG"/><Relationship Id="rId12" Type="http://schemas.openxmlformats.org/officeDocument/2006/relationships/image" Target="../media/image89.JPG"/><Relationship Id="rId17" Type="http://schemas.openxmlformats.org/officeDocument/2006/relationships/image" Target="../media/image93.JPG"/><Relationship Id="rId2" Type="http://schemas.openxmlformats.org/officeDocument/2006/relationships/notesSlide" Target="../notesSlides/notesSlide14.xml"/><Relationship Id="rId16" Type="http://schemas.openxmlformats.org/officeDocument/2006/relationships/image" Target="../media/image92.JPG"/><Relationship Id="rId20" Type="http://schemas.openxmlformats.org/officeDocument/2006/relationships/image" Target="../media/image96.jpg"/><Relationship Id="rId1" Type="http://schemas.openxmlformats.org/officeDocument/2006/relationships/slideLayout" Target="../slideLayouts/slideLayout2.xml"/><Relationship Id="rId6" Type="http://schemas.openxmlformats.org/officeDocument/2006/relationships/image" Target="../media/image83.JPG"/><Relationship Id="rId11" Type="http://schemas.openxmlformats.org/officeDocument/2006/relationships/image" Target="../media/image88.JPG"/><Relationship Id="rId5" Type="http://schemas.openxmlformats.org/officeDocument/2006/relationships/image" Target="../media/image82.JPG"/><Relationship Id="rId15" Type="http://schemas.openxmlformats.org/officeDocument/2006/relationships/image" Target="../media/image91.JPG"/><Relationship Id="rId10" Type="http://schemas.openxmlformats.org/officeDocument/2006/relationships/image" Target="../media/image87.JPG"/><Relationship Id="rId19" Type="http://schemas.openxmlformats.org/officeDocument/2006/relationships/image" Target="../media/image95.jpeg"/><Relationship Id="rId4" Type="http://schemas.openxmlformats.org/officeDocument/2006/relationships/image" Target="../media/image81.JPG"/><Relationship Id="rId9" Type="http://schemas.openxmlformats.org/officeDocument/2006/relationships/image" Target="../media/image86.jpeg"/><Relationship Id="rId14" Type="http://schemas.openxmlformats.org/officeDocument/2006/relationships/image" Target="../media/image90.JPG"/></Relationships>
</file>

<file path=ppt/slides/_rels/slide15.xml.rels><?xml version="1.0" encoding="UTF-8" standalone="yes"?>
<Relationships xmlns="http://schemas.openxmlformats.org/package/2006/relationships"><Relationship Id="rId8" Type="http://schemas.openxmlformats.org/officeDocument/2006/relationships/image" Target="../media/image102.JPG"/><Relationship Id="rId3" Type="http://schemas.openxmlformats.org/officeDocument/2006/relationships/image" Target="../media/image97.JPG"/><Relationship Id="rId7" Type="http://schemas.openxmlformats.org/officeDocument/2006/relationships/image" Target="../media/image101.JPG"/><Relationship Id="rId12" Type="http://schemas.openxmlformats.org/officeDocument/2006/relationships/image" Target="../media/image10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0.JPG"/><Relationship Id="rId11" Type="http://schemas.openxmlformats.org/officeDocument/2006/relationships/image" Target="../media/image105.JPG"/><Relationship Id="rId5" Type="http://schemas.openxmlformats.org/officeDocument/2006/relationships/image" Target="../media/image99.JPG"/><Relationship Id="rId10" Type="http://schemas.openxmlformats.org/officeDocument/2006/relationships/image" Target="../media/image104.JPG"/><Relationship Id="rId4" Type="http://schemas.openxmlformats.org/officeDocument/2006/relationships/image" Target="../media/image98.JPG"/><Relationship Id="rId9" Type="http://schemas.openxmlformats.org/officeDocument/2006/relationships/image" Target="../media/image103.JPG"/></Relationships>
</file>

<file path=ppt/slides/_rels/slide16.xml.rels><?xml version="1.0" encoding="UTF-8" standalone="yes"?>
<Relationships xmlns="http://schemas.openxmlformats.org/package/2006/relationships"><Relationship Id="rId8" Type="http://schemas.openxmlformats.org/officeDocument/2006/relationships/image" Target="../media/image112.JPG"/><Relationship Id="rId13" Type="http://schemas.openxmlformats.org/officeDocument/2006/relationships/image" Target="../media/image117.JPG"/><Relationship Id="rId18" Type="http://schemas.openxmlformats.org/officeDocument/2006/relationships/image" Target="../media/image122.JPG"/><Relationship Id="rId3" Type="http://schemas.openxmlformats.org/officeDocument/2006/relationships/image" Target="../media/image107.JPG"/><Relationship Id="rId21" Type="http://schemas.openxmlformats.org/officeDocument/2006/relationships/image" Target="../media/image125.JPG"/><Relationship Id="rId7" Type="http://schemas.openxmlformats.org/officeDocument/2006/relationships/image" Target="../media/image111.JPG"/><Relationship Id="rId12" Type="http://schemas.openxmlformats.org/officeDocument/2006/relationships/image" Target="../media/image116.JPG"/><Relationship Id="rId17" Type="http://schemas.openxmlformats.org/officeDocument/2006/relationships/image" Target="../media/image121.JPG"/><Relationship Id="rId2" Type="http://schemas.openxmlformats.org/officeDocument/2006/relationships/notesSlide" Target="../notesSlides/notesSlide16.xml"/><Relationship Id="rId16" Type="http://schemas.openxmlformats.org/officeDocument/2006/relationships/image" Target="../media/image120.JPG"/><Relationship Id="rId20" Type="http://schemas.openxmlformats.org/officeDocument/2006/relationships/image" Target="../media/image124.JPG"/><Relationship Id="rId1" Type="http://schemas.openxmlformats.org/officeDocument/2006/relationships/slideLayout" Target="../slideLayouts/slideLayout2.xml"/><Relationship Id="rId6" Type="http://schemas.openxmlformats.org/officeDocument/2006/relationships/image" Target="../media/image110.JPG"/><Relationship Id="rId11" Type="http://schemas.openxmlformats.org/officeDocument/2006/relationships/image" Target="../media/image115.JPG"/><Relationship Id="rId5" Type="http://schemas.openxmlformats.org/officeDocument/2006/relationships/image" Target="../media/image109.JPG"/><Relationship Id="rId15" Type="http://schemas.openxmlformats.org/officeDocument/2006/relationships/image" Target="../media/image119.JPG"/><Relationship Id="rId23" Type="http://schemas.openxmlformats.org/officeDocument/2006/relationships/hyperlink" Target="http://www.teenbookfestival.org/" TargetMode="External"/><Relationship Id="rId10" Type="http://schemas.openxmlformats.org/officeDocument/2006/relationships/image" Target="../media/image114.JPG"/><Relationship Id="rId19" Type="http://schemas.openxmlformats.org/officeDocument/2006/relationships/image" Target="../media/image123.JPG"/><Relationship Id="rId4" Type="http://schemas.openxmlformats.org/officeDocument/2006/relationships/image" Target="../media/image108.JPG"/><Relationship Id="rId9" Type="http://schemas.openxmlformats.org/officeDocument/2006/relationships/image" Target="../media/image113.JPG"/><Relationship Id="rId14" Type="http://schemas.openxmlformats.org/officeDocument/2006/relationships/image" Target="../media/image118.jpeg"/><Relationship Id="rId22" Type="http://schemas.openxmlformats.org/officeDocument/2006/relationships/hyperlink" Target="http://www.cnn.com/2014/09/17/living/fall-young-adult-book-releases/inde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AwwbhhjQ9X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bigbookstinyvoices.com/2013/03/16/60-upcoming-young-adult-book-to-movie-adaptatio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pewinternet.org/" TargetMode="External"/><Relationship Id="rId3" Type="http://schemas.openxmlformats.org/officeDocument/2006/relationships/hyperlink" Target="http://www.publishersweekly.com" TargetMode="External"/><Relationship Id="rId7" Type="http://schemas.openxmlformats.org/officeDocument/2006/relationships/hyperlink" Target="http://www.nielsen.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csweeneys.net/" TargetMode="External"/><Relationship Id="rId5" Type="http://schemas.openxmlformats.org/officeDocument/2006/relationships/hyperlink" Target="http://www.unesco.org/" TargetMode="External"/><Relationship Id="rId4" Type="http://schemas.openxmlformats.org/officeDocument/2006/relationships/hyperlink" Target="http://kff.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6.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7.xm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43.JPG"/><Relationship Id="rId13" Type="http://schemas.openxmlformats.org/officeDocument/2006/relationships/image" Target="../media/image48.JPG"/><Relationship Id="rId3" Type="http://schemas.openxmlformats.org/officeDocument/2006/relationships/image" Target="../media/image38.JPG"/><Relationship Id="rId7" Type="http://schemas.openxmlformats.org/officeDocument/2006/relationships/image" Target="../media/image42.JPG"/><Relationship Id="rId12"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JPG"/><Relationship Id="rId11" Type="http://schemas.openxmlformats.org/officeDocument/2006/relationships/image" Target="../media/image46.JPG"/><Relationship Id="rId5" Type="http://schemas.openxmlformats.org/officeDocument/2006/relationships/image" Target="../media/image40.jpeg"/><Relationship Id="rId10" Type="http://schemas.openxmlformats.org/officeDocument/2006/relationships/image" Target="../media/image45.JPG"/><Relationship Id="rId4" Type="http://schemas.openxmlformats.org/officeDocument/2006/relationships/image" Target="../media/image39.JPG"/><Relationship Id="rId9" Type="http://schemas.openxmlformats.org/officeDocument/2006/relationships/image" Target="../media/image4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it’s HOT, HOT, HOT!</a:t>
            </a:r>
            <a:endParaRPr lang="en-US" dirty="0"/>
          </a:p>
        </p:txBody>
      </p:sp>
      <p:sp>
        <p:nvSpPr>
          <p:cNvPr id="3" name="Subtitle 2"/>
          <p:cNvSpPr>
            <a:spLocks noGrp="1"/>
          </p:cNvSpPr>
          <p:nvPr>
            <p:ph type="subTitle" idx="1"/>
          </p:nvPr>
        </p:nvSpPr>
        <p:spPr>
          <a:xfrm>
            <a:off x="762000" y="4883170"/>
            <a:ext cx="6858000" cy="990600"/>
          </a:xfrm>
        </p:spPr>
        <p:txBody>
          <a:bodyPr>
            <a:normAutofit/>
          </a:bodyPr>
          <a:lstStyle/>
          <a:p>
            <a:r>
              <a:rPr lang="en-US" sz="2400" dirty="0" smtClean="0"/>
              <a:t>Lisa </a:t>
            </a:r>
            <a:r>
              <a:rPr lang="en-US" sz="2400" dirty="0" err="1" smtClean="0"/>
              <a:t>Osur</a:t>
            </a:r>
            <a:r>
              <a:rPr lang="en-US" sz="2400" dirty="0" smtClean="0"/>
              <a:t>, Holley MSHS Librarian</a:t>
            </a:r>
            <a:endParaRPr lang="en-US" sz="2400" dirty="0"/>
          </a:p>
        </p:txBody>
      </p:sp>
      <p:sp>
        <p:nvSpPr>
          <p:cNvPr id="4" name="TextBox 3"/>
          <p:cNvSpPr txBox="1"/>
          <p:nvPr/>
        </p:nvSpPr>
        <p:spPr>
          <a:xfrm>
            <a:off x="899626" y="194053"/>
            <a:ext cx="5803475" cy="2646878"/>
          </a:xfrm>
          <a:prstGeom prst="rect">
            <a:avLst/>
          </a:prstGeom>
          <a:noFill/>
        </p:spPr>
        <p:txBody>
          <a:bodyPr wrap="square" rtlCol="0">
            <a:spAutoFit/>
          </a:bodyPr>
          <a:lstStyle/>
          <a:p>
            <a:r>
              <a:rPr lang="en-US" sz="16600" dirty="0" smtClean="0">
                <a:latin typeface="+mj-lt"/>
              </a:rPr>
              <a:t>Y</a:t>
            </a:r>
            <a:r>
              <a:rPr lang="en-US" sz="4400" dirty="0" smtClean="0">
                <a:latin typeface="+mj-lt"/>
              </a:rPr>
              <a:t>oung </a:t>
            </a:r>
            <a:r>
              <a:rPr lang="en-US" sz="16600" dirty="0" smtClean="0">
                <a:latin typeface="+mj-lt"/>
              </a:rPr>
              <a:t>A</a:t>
            </a:r>
            <a:r>
              <a:rPr lang="en-US" sz="4400" dirty="0" smtClean="0">
                <a:latin typeface="+mj-lt"/>
              </a:rPr>
              <a:t>dult</a:t>
            </a:r>
            <a:endParaRPr lang="en-US" sz="4400" dirty="0">
              <a:latin typeface="+mj-lt"/>
            </a:endParaRPr>
          </a:p>
        </p:txBody>
      </p:sp>
    </p:spTree>
    <p:extLst>
      <p:ext uri="{BB962C8B-B14F-4D97-AF65-F5344CB8AC3E}">
        <p14:creationId xmlns:p14="http://schemas.microsoft.com/office/powerpoint/2010/main" val="1821107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823" y="5296930"/>
            <a:ext cx="6781800" cy="1014046"/>
          </a:xfrm>
        </p:spPr>
        <p:txBody>
          <a:bodyPr/>
          <a:lstStyle/>
          <a:p>
            <a:r>
              <a:rPr lang="en-US" dirty="0" smtClean="0"/>
              <a:t>GRAPHIC NOVELS</a:t>
            </a:r>
            <a:endParaRPr lang="en-US" dirty="0"/>
          </a:p>
        </p:txBody>
      </p:sp>
      <p:pic>
        <p:nvPicPr>
          <p:cNvPr id="4" name="Picture 3" descr="A wrinkle in time G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762" y="2608385"/>
            <a:ext cx="1447800" cy="2032000"/>
          </a:xfrm>
          <a:prstGeom prst="rect">
            <a:avLst/>
          </a:prstGeom>
        </p:spPr>
      </p:pic>
      <p:pic>
        <p:nvPicPr>
          <p:cNvPr id="6" name="Picture 5" descr="Beautiful creatures G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4869" y="2763137"/>
            <a:ext cx="1178058" cy="1746050"/>
          </a:xfrm>
          <a:prstGeom prst="rect">
            <a:avLst/>
          </a:prstGeom>
        </p:spPr>
      </p:pic>
      <p:pic>
        <p:nvPicPr>
          <p:cNvPr id="7" name="Picture 6" descr="Clockwork angel G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823" y="643263"/>
            <a:ext cx="1447800" cy="2095500"/>
          </a:xfrm>
          <a:prstGeom prst="rect">
            <a:avLst/>
          </a:prstGeom>
        </p:spPr>
      </p:pic>
      <p:pic>
        <p:nvPicPr>
          <p:cNvPr id="8" name="Picture 7" descr="Clockwork ange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5623" y="725852"/>
            <a:ext cx="1409700" cy="2108200"/>
          </a:xfrm>
          <a:prstGeom prst="rect">
            <a:avLst/>
          </a:prstGeom>
        </p:spPr>
      </p:pic>
      <p:pic>
        <p:nvPicPr>
          <p:cNvPr id="9" name="Picture 8" descr="Ender's game GN.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231" y="2604669"/>
            <a:ext cx="1179942" cy="1830562"/>
          </a:xfrm>
          <a:prstGeom prst="rect">
            <a:avLst/>
          </a:prstGeom>
        </p:spPr>
      </p:pic>
      <p:pic>
        <p:nvPicPr>
          <p:cNvPr id="10" name="Picture 9" descr="Hatter m G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0923" y="1026443"/>
            <a:ext cx="1397000" cy="2108200"/>
          </a:xfrm>
          <a:prstGeom prst="rect">
            <a:avLst/>
          </a:prstGeom>
        </p:spPr>
      </p:pic>
      <p:pic>
        <p:nvPicPr>
          <p:cNvPr id="11" name="Picture 10" descr="Kit runner G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3123" y="385086"/>
            <a:ext cx="1447800" cy="2032000"/>
          </a:xfrm>
          <a:prstGeom prst="rect">
            <a:avLst/>
          </a:prstGeom>
        </p:spPr>
      </p:pic>
      <p:pic>
        <p:nvPicPr>
          <p:cNvPr id="12" name="Picture 11" descr="Maximum ride G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8842" y="2812961"/>
            <a:ext cx="1232961" cy="1827424"/>
          </a:xfrm>
          <a:prstGeom prst="rect">
            <a:avLst/>
          </a:prstGeom>
        </p:spPr>
      </p:pic>
      <p:pic>
        <p:nvPicPr>
          <p:cNvPr id="13" name="Picture 12" descr="Miss peregrine G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93538" y="4640385"/>
            <a:ext cx="1091224" cy="1550686"/>
          </a:xfrm>
          <a:prstGeom prst="rect">
            <a:avLst/>
          </a:prstGeom>
        </p:spPr>
      </p:pic>
      <p:pic>
        <p:nvPicPr>
          <p:cNvPr id="14" name="Picture 13" descr="Red pyramid G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9737" y="4812458"/>
            <a:ext cx="1193801" cy="1801554"/>
          </a:xfrm>
          <a:prstGeom prst="rect">
            <a:avLst/>
          </a:prstGeom>
        </p:spPr>
      </p:pic>
      <p:pic>
        <p:nvPicPr>
          <p:cNvPr id="15" name="Picture 14" descr="Stormbreaker GN.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762" y="500185"/>
            <a:ext cx="1397000" cy="2108200"/>
          </a:xfrm>
          <a:prstGeom prst="rect">
            <a:avLst/>
          </a:prstGeom>
        </p:spPr>
      </p:pic>
      <p:pic>
        <p:nvPicPr>
          <p:cNvPr id="5" name="Picture 4" descr="Artemis fowl GN.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45808" y="1730130"/>
            <a:ext cx="1397000" cy="2108200"/>
          </a:xfrm>
          <a:prstGeom prst="rect">
            <a:avLst/>
          </a:prstGeom>
        </p:spPr>
      </p:pic>
      <p:pic>
        <p:nvPicPr>
          <p:cNvPr id="16" name="Picture 15" descr="The graveyard book G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49025" y="3134643"/>
            <a:ext cx="1155699" cy="1744055"/>
          </a:xfrm>
          <a:prstGeom prst="rect">
            <a:avLst/>
          </a:prstGeom>
        </p:spPr>
      </p:pic>
      <p:pic>
        <p:nvPicPr>
          <p:cNvPr id="18" name="Picture 17" descr="Uglie GN.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91513" y="3629989"/>
            <a:ext cx="1119410" cy="1590741"/>
          </a:xfrm>
          <a:prstGeom prst="rect">
            <a:avLst/>
          </a:prstGeom>
        </p:spPr>
      </p:pic>
      <p:pic>
        <p:nvPicPr>
          <p:cNvPr id="19" name="Picture 18" descr="Vampire academy GN.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15323" y="691133"/>
            <a:ext cx="1447800" cy="2006600"/>
          </a:xfrm>
          <a:prstGeom prst="rect">
            <a:avLst/>
          </a:prstGeom>
        </p:spPr>
      </p:pic>
      <p:pic>
        <p:nvPicPr>
          <p:cNvPr id="17" name="Picture 16" descr="The lightening thief GN.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27717" y="2697733"/>
            <a:ext cx="1063796" cy="1576697"/>
          </a:xfrm>
          <a:prstGeom prst="rect">
            <a:avLst/>
          </a:prstGeom>
        </p:spPr>
      </p:pic>
      <p:pic>
        <p:nvPicPr>
          <p:cNvPr id="20" name="Picture 19" descr="Twilight GN.JP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5663155" y="5049715"/>
            <a:ext cx="1036582" cy="1564297"/>
          </a:xfrm>
          <a:prstGeom prst="rect">
            <a:avLst/>
          </a:prstGeom>
        </p:spPr>
      </p:pic>
    </p:spTree>
    <p:extLst>
      <p:ext uri="{BB962C8B-B14F-4D97-AF65-F5344CB8AC3E}">
        <p14:creationId xmlns:p14="http://schemas.microsoft.com/office/powerpoint/2010/main" val="1597296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40" y="5276002"/>
            <a:ext cx="6781800" cy="1053123"/>
          </a:xfrm>
        </p:spPr>
        <p:txBody>
          <a:bodyPr/>
          <a:lstStyle/>
          <a:p>
            <a:r>
              <a:rPr lang="en-US" dirty="0" smtClean="0"/>
              <a:t>Manga</a:t>
            </a:r>
            <a:endParaRPr lang="en-US" dirty="0"/>
          </a:p>
        </p:txBody>
      </p:sp>
      <p:pic>
        <p:nvPicPr>
          <p:cNvPr id="4" name="Picture 3" descr="Bleach G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07208"/>
            <a:ext cx="1409700" cy="2108200"/>
          </a:xfrm>
          <a:prstGeom prst="rect">
            <a:avLst/>
          </a:prstGeom>
        </p:spPr>
      </p:pic>
      <p:pic>
        <p:nvPicPr>
          <p:cNvPr id="5" name="Picture 4" descr="Cirque du freak G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892" y="694592"/>
            <a:ext cx="1409700" cy="2108200"/>
          </a:xfrm>
          <a:prstGeom prst="rect">
            <a:avLst/>
          </a:prstGeom>
        </p:spPr>
      </p:pic>
      <p:pic>
        <p:nvPicPr>
          <p:cNvPr id="6" name="Picture 5" descr="Maximum ride G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2493" y="850900"/>
            <a:ext cx="1422400" cy="2108200"/>
          </a:xfrm>
          <a:prstGeom prst="rect">
            <a:avLst/>
          </a:prstGeom>
        </p:spPr>
      </p:pic>
      <p:pic>
        <p:nvPicPr>
          <p:cNvPr id="7" name="Picture 6" descr="Sakura Hime G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369" y="539262"/>
            <a:ext cx="1409700" cy="2108200"/>
          </a:xfrm>
          <a:prstGeom prst="rect">
            <a:avLst/>
          </a:prstGeom>
        </p:spPr>
      </p:pic>
      <p:pic>
        <p:nvPicPr>
          <p:cNvPr id="8" name="Picture 7" descr="Fullmetal alchemis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800" y="2647462"/>
            <a:ext cx="1409700" cy="2108200"/>
          </a:xfrm>
          <a:prstGeom prst="rect">
            <a:avLst/>
          </a:prstGeom>
        </p:spPr>
      </p:pic>
      <p:pic>
        <p:nvPicPr>
          <p:cNvPr id="9" name="Picture 8" descr="A bride's story.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3273669"/>
            <a:ext cx="1269023" cy="1847876"/>
          </a:xfrm>
          <a:prstGeom prst="rect">
            <a:avLst/>
          </a:prstGeom>
        </p:spPr>
      </p:pic>
      <p:pic>
        <p:nvPicPr>
          <p:cNvPr id="10" name="Picture 9" descr="Ko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9857" y="3187186"/>
            <a:ext cx="1242101" cy="1794146"/>
          </a:xfrm>
          <a:prstGeom prst="rect">
            <a:avLst/>
          </a:prstGeom>
        </p:spPr>
      </p:pic>
      <p:pic>
        <p:nvPicPr>
          <p:cNvPr id="11" name="Picture 10" descr="Case closed.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3369" y="3013345"/>
            <a:ext cx="1409700" cy="2108200"/>
          </a:xfrm>
          <a:prstGeom prst="rect">
            <a:avLst/>
          </a:prstGeom>
        </p:spPr>
      </p:pic>
      <p:pic>
        <p:nvPicPr>
          <p:cNvPr id="12" name="Picture 11" descr="Daniel X.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225762" y="3657139"/>
            <a:ext cx="920476" cy="1324193"/>
          </a:xfrm>
          <a:prstGeom prst="rect">
            <a:avLst/>
          </a:prstGeom>
        </p:spPr>
      </p:pic>
      <p:pic>
        <p:nvPicPr>
          <p:cNvPr id="13" name="Picture 12" descr="Fruits.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599053" y="1175447"/>
            <a:ext cx="887046" cy="1314729"/>
          </a:xfrm>
          <a:prstGeom prst="rect">
            <a:avLst/>
          </a:prstGeom>
        </p:spPr>
      </p:pic>
      <p:pic>
        <p:nvPicPr>
          <p:cNvPr id="14" name="Picture 13" descr="Naruto.jp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361161" y="3013345"/>
            <a:ext cx="984738" cy="1472671"/>
          </a:xfrm>
          <a:prstGeom prst="rect">
            <a:avLst/>
          </a:prstGeom>
        </p:spPr>
      </p:pic>
      <p:pic>
        <p:nvPicPr>
          <p:cNvPr id="15" name="Picture 14" descr="One piece.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532623" y="4758592"/>
            <a:ext cx="801430" cy="1209431"/>
          </a:xfrm>
          <a:prstGeom prst="rect">
            <a:avLst/>
          </a:prstGeom>
        </p:spPr>
      </p:pic>
      <p:pic>
        <p:nvPicPr>
          <p:cNvPr id="16" name="Picture 15" descr="Runaways.JP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6422291" y="5245018"/>
            <a:ext cx="940778" cy="1446010"/>
          </a:xfrm>
          <a:prstGeom prst="rect">
            <a:avLst/>
          </a:prstGeom>
        </p:spPr>
      </p:pic>
      <p:pic>
        <p:nvPicPr>
          <p:cNvPr id="17" name="Picture 16" descr="Uglie GN.JP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116635" y="5276002"/>
            <a:ext cx="1036515" cy="1472942"/>
          </a:xfrm>
          <a:prstGeom prst="rect">
            <a:avLst/>
          </a:prstGeom>
        </p:spPr>
      </p:pic>
      <p:pic>
        <p:nvPicPr>
          <p:cNvPr id="18" name="Picture 17" descr="Dramacon.jp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4165872" y="5121545"/>
            <a:ext cx="847969" cy="1256811"/>
          </a:xfrm>
          <a:prstGeom prst="rect">
            <a:avLst/>
          </a:prstGeom>
        </p:spPr>
      </p:pic>
      <p:sp>
        <p:nvSpPr>
          <p:cNvPr id="19" name="5-Point Star 18"/>
          <p:cNvSpPr/>
          <p:nvPr/>
        </p:nvSpPr>
        <p:spPr>
          <a:xfrm>
            <a:off x="2126879" y="361852"/>
            <a:ext cx="666026" cy="66548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5-Point Star 20"/>
          <p:cNvSpPr/>
          <p:nvPr/>
        </p:nvSpPr>
        <p:spPr>
          <a:xfrm>
            <a:off x="4256844" y="2854446"/>
            <a:ext cx="666026" cy="66548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5-Point Star 22"/>
          <p:cNvSpPr/>
          <p:nvPr/>
        </p:nvSpPr>
        <p:spPr>
          <a:xfrm>
            <a:off x="5756265" y="2677551"/>
            <a:ext cx="666026" cy="66548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5-Point Star 23"/>
          <p:cNvSpPr/>
          <p:nvPr/>
        </p:nvSpPr>
        <p:spPr>
          <a:xfrm>
            <a:off x="7266040" y="2347865"/>
            <a:ext cx="666026" cy="66548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5-Point Star 24"/>
          <p:cNvSpPr/>
          <p:nvPr/>
        </p:nvSpPr>
        <p:spPr>
          <a:xfrm>
            <a:off x="428987" y="3115408"/>
            <a:ext cx="666026" cy="66548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5-Point Star 25"/>
          <p:cNvSpPr/>
          <p:nvPr/>
        </p:nvSpPr>
        <p:spPr>
          <a:xfrm>
            <a:off x="446571" y="846992"/>
            <a:ext cx="666026" cy="66548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76059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4" y="4676503"/>
            <a:ext cx="6781800" cy="1600200"/>
          </a:xfrm>
        </p:spPr>
        <p:txBody>
          <a:bodyPr/>
          <a:lstStyle/>
          <a:p>
            <a:r>
              <a:rPr lang="en-US" dirty="0" smtClean="0"/>
              <a:t>Middle School authors</a:t>
            </a:r>
            <a:endParaRPr lang="en-US" dirty="0"/>
          </a:p>
        </p:txBody>
      </p:sp>
      <p:sp>
        <p:nvSpPr>
          <p:cNvPr id="3" name="Content Placeholder 2"/>
          <p:cNvSpPr>
            <a:spLocks noGrp="1"/>
          </p:cNvSpPr>
          <p:nvPr>
            <p:ph idx="1"/>
          </p:nvPr>
        </p:nvSpPr>
        <p:spPr>
          <a:xfrm>
            <a:off x="762000" y="790302"/>
            <a:ext cx="7543800" cy="4591594"/>
          </a:xfrm>
        </p:spPr>
        <p:txBody>
          <a:bodyPr>
            <a:normAutofit/>
          </a:bodyPr>
          <a:lstStyle/>
          <a:p>
            <a:r>
              <a:rPr lang="en-US" sz="1900" dirty="0"/>
              <a:t>Chris </a:t>
            </a:r>
            <a:r>
              <a:rPr lang="en-US" sz="1900" dirty="0" err="1"/>
              <a:t>Colfer</a:t>
            </a:r>
            <a:r>
              <a:rPr lang="en-US" sz="1900" dirty="0"/>
              <a:t> (Land of Stories)</a:t>
            </a:r>
          </a:p>
          <a:p>
            <a:r>
              <a:rPr lang="en-US" sz="1900" dirty="0"/>
              <a:t>Chris </a:t>
            </a:r>
            <a:r>
              <a:rPr lang="en-US" sz="1900" dirty="0" err="1"/>
              <a:t>D’Lacey</a:t>
            </a:r>
            <a:r>
              <a:rPr lang="en-US" sz="1900" dirty="0"/>
              <a:t> (The Last Dragon</a:t>
            </a:r>
            <a:r>
              <a:rPr lang="en-US" sz="1900" dirty="0" smtClean="0"/>
              <a:t>)</a:t>
            </a:r>
          </a:p>
          <a:p>
            <a:r>
              <a:rPr lang="en-US" sz="1900" dirty="0"/>
              <a:t>John Flanagan (Ranger’s Apprentice, Brotherhood </a:t>
            </a:r>
            <a:r>
              <a:rPr lang="en-US" sz="1900" dirty="0" smtClean="0"/>
              <a:t>Chronicles)</a:t>
            </a:r>
            <a:endParaRPr lang="en-US" sz="1900" dirty="0"/>
          </a:p>
          <a:p>
            <a:r>
              <a:rPr lang="en-US" sz="1900" dirty="0"/>
              <a:t>Erin Hunter (Warriors, Seekers, Survivors)</a:t>
            </a:r>
          </a:p>
          <a:p>
            <a:r>
              <a:rPr lang="en-US" sz="1900" dirty="0"/>
              <a:t>Jeff Kinney (Diary of a Wimpy Kid)</a:t>
            </a:r>
          </a:p>
          <a:p>
            <a:r>
              <a:rPr lang="en-US" sz="1900" dirty="0"/>
              <a:t>Mike </a:t>
            </a:r>
            <a:r>
              <a:rPr lang="en-US" sz="1900" dirty="0" err="1"/>
              <a:t>Lupica</a:t>
            </a:r>
            <a:endParaRPr lang="en-US" sz="1900" dirty="0"/>
          </a:p>
          <a:p>
            <a:r>
              <a:rPr lang="en-US" sz="1900" dirty="0"/>
              <a:t>Brandon Mull (The </a:t>
            </a:r>
            <a:r>
              <a:rPr lang="en-US" sz="1900" dirty="0" err="1"/>
              <a:t>Beyonders</a:t>
            </a:r>
            <a:r>
              <a:rPr lang="en-US" sz="1900" dirty="0"/>
              <a:t>)</a:t>
            </a:r>
          </a:p>
          <a:p>
            <a:r>
              <a:rPr lang="en-US" sz="1900" dirty="0"/>
              <a:t>R. J. Palacio (Wonder)</a:t>
            </a:r>
          </a:p>
          <a:p>
            <a:r>
              <a:rPr lang="en-US" sz="1900" dirty="0"/>
              <a:t>James Patterson (Middle School, Maximum Ride, Daniel X, Witch &amp; Wizard</a:t>
            </a:r>
            <a:r>
              <a:rPr lang="en-US" sz="1900" dirty="0" smtClean="0"/>
              <a:t>)</a:t>
            </a:r>
          </a:p>
          <a:p>
            <a:r>
              <a:rPr lang="en-US" sz="1900" dirty="0" smtClean="0"/>
              <a:t>Rick Riordan (Lightning Thief, Kane, Heroes of Olympus)</a:t>
            </a:r>
          </a:p>
          <a:p>
            <a:r>
              <a:rPr lang="en-US" sz="1900" dirty="0" smtClean="0"/>
              <a:t>Darren Shan (Cirque du </a:t>
            </a:r>
            <a:r>
              <a:rPr lang="en-US" sz="1900" dirty="0" err="1" smtClean="0"/>
              <a:t>Feak</a:t>
            </a:r>
            <a:r>
              <a:rPr lang="en-US" sz="1900" dirty="0" smtClean="0"/>
              <a:t>, </a:t>
            </a:r>
            <a:r>
              <a:rPr lang="en-US" sz="1900" dirty="0" err="1" smtClean="0"/>
              <a:t>Zom</a:t>
            </a:r>
            <a:r>
              <a:rPr lang="en-US" sz="1900" dirty="0" smtClean="0"/>
              <a:t>-B, </a:t>
            </a:r>
            <a:r>
              <a:rPr lang="en-US" sz="1900" dirty="0" err="1" smtClean="0"/>
              <a:t>Demonata</a:t>
            </a:r>
            <a:r>
              <a:rPr lang="en-US" sz="1900" dirty="0" smtClean="0"/>
              <a:t>, </a:t>
            </a:r>
            <a:r>
              <a:rPr lang="en-US" sz="1900" dirty="0" err="1" smtClean="0"/>
              <a:t>Larten</a:t>
            </a:r>
            <a:r>
              <a:rPr lang="en-US" sz="1900" dirty="0" smtClean="0"/>
              <a:t> </a:t>
            </a:r>
            <a:r>
              <a:rPr lang="en-US" sz="1900" dirty="0" err="1"/>
              <a:t>C</a:t>
            </a:r>
            <a:r>
              <a:rPr lang="en-US" sz="1900" dirty="0" err="1" smtClean="0"/>
              <a:t>repsly</a:t>
            </a:r>
            <a:r>
              <a:rPr lang="en-US" sz="1900" dirty="0" smtClean="0"/>
              <a:t>)</a:t>
            </a:r>
          </a:p>
          <a:p>
            <a:r>
              <a:rPr lang="en-US" sz="1900" dirty="0" smtClean="0"/>
              <a:t>Michael Scott (Alchemist)</a:t>
            </a:r>
          </a:p>
          <a:p>
            <a:endParaRPr lang="en-US" dirty="0"/>
          </a:p>
        </p:txBody>
      </p:sp>
    </p:spTree>
    <p:extLst>
      <p:ext uri="{BB962C8B-B14F-4D97-AF65-F5344CB8AC3E}">
        <p14:creationId xmlns:p14="http://schemas.microsoft.com/office/powerpoint/2010/main" val="601339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89" y="4593265"/>
            <a:ext cx="6781800" cy="1600200"/>
          </a:xfrm>
        </p:spPr>
        <p:txBody>
          <a:bodyPr/>
          <a:lstStyle/>
          <a:p>
            <a:r>
              <a:rPr lang="en-US" dirty="0" smtClean="0"/>
              <a:t>Reluctant boy readers</a:t>
            </a:r>
            <a:endParaRPr lang="en-US" dirty="0"/>
          </a:p>
        </p:txBody>
      </p:sp>
      <p:sp>
        <p:nvSpPr>
          <p:cNvPr id="3" name="Content Placeholder 2"/>
          <p:cNvSpPr>
            <a:spLocks noGrp="1"/>
          </p:cNvSpPr>
          <p:nvPr>
            <p:ph idx="1"/>
          </p:nvPr>
        </p:nvSpPr>
        <p:spPr>
          <a:xfrm>
            <a:off x="762000" y="855920"/>
            <a:ext cx="7543800" cy="4481623"/>
          </a:xfrm>
        </p:spPr>
        <p:txBody>
          <a:bodyPr>
            <a:normAutofit/>
          </a:bodyPr>
          <a:lstStyle/>
          <a:p>
            <a:pPr marL="0" indent="0">
              <a:buNone/>
            </a:pPr>
            <a:r>
              <a:rPr lang="en-US" sz="2800" b="1" dirty="0" smtClean="0"/>
              <a:t>These are what I hand them-</a:t>
            </a:r>
          </a:p>
          <a:p>
            <a:r>
              <a:rPr lang="en-US" sz="2000" dirty="0" smtClean="0"/>
              <a:t>Peak by Roland Smith</a:t>
            </a:r>
          </a:p>
          <a:p>
            <a:r>
              <a:rPr lang="en-US" sz="2000" dirty="0" smtClean="0"/>
              <a:t>The Outsiders by SE Hinton</a:t>
            </a:r>
          </a:p>
          <a:p>
            <a:r>
              <a:rPr lang="en-US" sz="2000" dirty="0" smtClean="0"/>
              <a:t>Touching Spirit Bear by Ben </a:t>
            </a:r>
            <a:r>
              <a:rPr lang="en-US" sz="2000" dirty="0" err="1" smtClean="0"/>
              <a:t>Mikaelsen</a:t>
            </a:r>
            <a:endParaRPr lang="en-US" sz="2000" dirty="0" smtClean="0"/>
          </a:p>
          <a:p>
            <a:r>
              <a:rPr lang="en-US" sz="2000" dirty="0" smtClean="0"/>
              <a:t>Ender’s Game by Orson Scott Card</a:t>
            </a:r>
          </a:p>
          <a:p>
            <a:r>
              <a:rPr lang="en-US" sz="2000" dirty="0" smtClean="0"/>
              <a:t>Code Talker by Joe </a:t>
            </a:r>
            <a:r>
              <a:rPr lang="en-US" sz="2000" dirty="0" err="1" smtClean="0"/>
              <a:t>Bruchac</a:t>
            </a:r>
            <a:endParaRPr lang="en-US" sz="2000" dirty="0" smtClean="0"/>
          </a:p>
          <a:p>
            <a:r>
              <a:rPr lang="en-US" sz="2000" dirty="0" smtClean="0"/>
              <a:t>You by Charles Benoit</a:t>
            </a:r>
          </a:p>
          <a:p>
            <a:r>
              <a:rPr lang="en-US" sz="2000" dirty="0" smtClean="0"/>
              <a:t>Whale Talk by Chris Crutcher</a:t>
            </a:r>
          </a:p>
          <a:p>
            <a:r>
              <a:rPr lang="en-US" sz="2000" dirty="0"/>
              <a:t>a</a:t>
            </a:r>
            <a:r>
              <a:rPr lang="en-US" sz="2000" dirty="0" smtClean="0"/>
              <a:t>nything by Carl </a:t>
            </a:r>
            <a:r>
              <a:rPr lang="en-US" sz="2000" dirty="0" err="1" smtClean="0"/>
              <a:t>Deuker</a:t>
            </a:r>
            <a:r>
              <a:rPr lang="en-US" sz="2000" dirty="0" smtClean="0"/>
              <a:t>, Gary </a:t>
            </a:r>
            <a:r>
              <a:rPr lang="en-US" sz="2000" dirty="0"/>
              <a:t>Paulsen (yes… still</a:t>
            </a:r>
            <a:r>
              <a:rPr lang="en-US" sz="2000" dirty="0" smtClean="0"/>
              <a:t>!), Gordon </a:t>
            </a:r>
            <a:r>
              <a:rPr lang="en-US" sz="2000" dirty="0" err="1" smtClean="0"/>
              <a:t>Korman</a:t>
            </a:r>
            <a:r>
              <a:rPr lang="en-US" sz="2000" dirty="0"/>
              <a:t> </a:t>
            </a:r>
            <a:r>
              <a:rPr lang="en-US" sz="2000" dirty="0" smtClean="0"/>
              <a:t>and James Patterson</a:t>
            </a:r>
          </a:p>
          <a:p>
            <a:r>
              <a:rPr lang="en-US" sz="2000" dirty="0" smtClean="0"/>
              <a:t>NONFICTION in their interest (robots, war, sports, gaming)</a:t>
            </a:r>
          </a:p>
        </p:txBody>
      </p:sp>
    </p:spTree>
    <p:extLst>
      <p:ext uri="{BB962C8B-B14F-4D97-AF65-F5344CB8AC3E}">
        <p14:creationId xmlns:p14="http://schemas.microsoft.com/office/powerpoint/2010/main" val="1062379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ow rude N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596" y="831927"/>
            <a:ext cx="1447800" cy="1803400"/>
          </a:xfrm>
          <a:prstGeom prst="rect">
            <a:avLst/>
          </a:prstGeom>
        </p:spPr>
      </p:pic>
      <p:pic>
        <p:nvPicPr>
          <p:cNvPr id="16" name="Picture 15" descr="unbrok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00" y="4633546"/>
            <a:ext cx="1409700" cy="2108200"/>
          </a:xfrm>
          <a:prstGeom prst="rect">
            <a:avLst/>
          </a:prstGeom>
        </p:spPr>
      </p:pic>
      <p:pic>
        <p:nvPicPr>
          <p:cNvPr id="15" name="Picture 14" descr="Trident k9 warri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950" y="2635327"/>
            <a:ext cx="1409700" cy="2108200"/>
          </a:xfrm>
          <a:prstGeom prst="rect">
            <a:avLst/>
          </a:prstGeom>
        </p:spPr>
      </p:pic>
      <p:sp>
        <p:nvSpPr>
          <p:cNvPr id="2" name="Title 1"/>
          <p:cNvSpPr>
            <a:spLocks noGrp="1"/>
          </p:cNvSpPr>
          <p:nvPr>
            <p:ph type="title"/>
          </p:nvPr>
        </p:nvSpPr>
        <p:spPr>
          <a:xfrm>
            <a:off x="566615" y="5274878"/>
            <a:ext cx="6781800" cy="1053630"/>
          </a:xfrm>
        </p:spPr>
        <p:txBody>
          <a:bodyPr/>
          <a:lstStyle/>
          <a:p>
            <a:r>
              <a:rPr lang="en-US" dirty="0" smtClean="0"/>
              <a:t>NONFICTION</a:t>
            </a:r>
            <a:endParaRPr lang="en-US" dirty="0"/>
          </a:p>
        </p:txBody>
      </p:sp>
      <p:pic>
        <p:nvPicPr>
          <p:cNvPr id="6" name="Picture 5" descr="Crazy careers in video HF.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5122" y="3199577"/>
            <a:ext cx="1110976" cy="1598246"/>
          </a:xfrm>
          <a:prstGeom prst="rect">
            <a:avLst/>
          </a:prstGeom>
        </p:spPr>
      </p:pic>
      <p:pic>
        <p:nvPicPr>
          <p:cNvPr id="8" name="Picture 7" descr="Fearles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4220" y="733005"/>
            <a:ext cx="1193800" cy="1834915"/>
          </a:xfrm>
          <a:prstGeom prst="rect">
            <a:avLst/>
          </a:prstGeom>
        </p:spPr>
      </p:pic>
      <p:pic>
        <p:nvPicPr>
          <p:cNvPr id="9" name="Picture 8" descr="Flyboys.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01458" y="2836254"/>
            <a:ext cx="1037492" cy="1565670"/>
          </a:xfrm>
          <a:prstGeom prst="rect">
            <a:avLst/>
          </a:prstGeom>
        </p:spPr>
      </p:pic>
      <p:pic>
        <p:nvPicPr>
          <p:cNvPr id="10" name="Picture 9" descr="From bagdad with love.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994200" y="3279766"/>
            <a:ext cx="1014984" cy="1517904"/>
          </a:xfrm>
          <a:prstGeom prst="rect">
            <a:avLst/>
          </a:prstGeom>
        </p:spPr>
      </p:pic>
      <p:pic>
        <p:nvPicPr>
          <p:cNvPr id="11" name="Picture 10" descr="If i had a hammer NF.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444" y="527127"/>
            <a:ext cx="1447800" cy="1752600"/>
          </a:xfrm>
          <a:prstGeom prst="rect">
            <a:avLst/>
          </a:prstGeom>
        </p:spPr>
      </p:pic>
      <p:pic>
        <p:nvPicPr>
          <p:cNvPr id="12" name="Picture 11" descr="League of denial NF.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715" y="2305538"/>
            <a:ext cx="1447800" cy="2070100"/>
          </a:xfrm>
          <a:prstGeom prst="rect">
            <a:avLst/>
          </a:prstGeom>
        </p:spPr>
      </p:pic>
      <p:pic>
        <p:nvPicPr>
          <p:cNvPr id="13" name="Picture 12" descr="Statying strong NF.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3385" y="608623"/>
            <a:ext cx="1470984" cy="2103249"/>
          </a:xfrm>
          <a:prstGeom prst="rect">
            <a:avLst/>
          </a:prstGeom>
        </p:spPr>
      </p:pic>
      <p:pic>
        <p:nvPicPr>
          <p:cNvPr id="14" name="Picture 13" descr="Tank man NF.JPG">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53658" y="2635327"/>
            <a:ext cx="1447800" cy="1600200"/>
          </a:xfrm>
          <a:prstGeom prst="rect">
            <a:avLst/>
          </a:prstGeom>
        </p:spPr>
      </p:pic>
      <p:pic>
        <p:nvPicPr>
          <p:cNvPr id="17" name="Picture 16" descr="Boys in the boat.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98020" y="527127"/>
            <a:ext cx="1371600" cy="2108200"/>
          </a:xfrm>
          <a:prstGeom prst="rect">
            <a:avLst/>
          </a:prstGeom>
        </p:spPr>
      </p:pic>
      <p:pic>
        <p:nvPicPr>
          <p:cNvPr id="18" name="Picture 17" descr="Zoobot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05858" y="3251670"/>
            <a:ext cx="1447800" cy="1866900"/>
          </a:xfrm>
          <a:prstGeom prst="rect">
            <a:avLst/>
          </a:prstGeom>
        </p:spPr>
      </p:pic>
      <p:pic>
        <p:nvPicPr>
          <p:cNvPr id="5" name="Picture 4" descr="Bombs over bikini NF.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82661" y="4519155"/>
            <a:ext cx="1211384" cy="1551421"/>
          </a:xfrm>
          <a:prstGeom prst="rect">
            <a:avLst/>
          </a:prstGeom>
        </p:spPr>
      </p:pic>
      <p:pic>
        <p:nvPicPr>
          <p:cNvPr id="21" name="Picture 20" descr="Math of hockey NF.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48767" y="784093"/>
            <a:ext cx="1394618" cy="2143580"/>
          </a:xfrm>
          <a:prstGeom prst="rect">
            <a:avLst/>
          </a:prstGeom>
        </p:spPr>
      </p:pic>
      <p:pic>
        <p:nvPicPr>
          <p:cNvPr id="3" name="Picture 2"/>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4078077" y="5274878"/>
            <a:ext cx="990145" cy="1433104"/>
          </a:xfrm>
          <a:prstGeom prst="rect">
            <a:avLst/>
          </a:prstGeom>
        </p:spPr>
      </p:pic>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98020" y="4817264"/>
            <a:ext cx="1447800" cy="1701800"/>
          </a:xfrm>
          <a:prstGeom prst="rect">
            <a:avLst/>
          </a:prstGeom>
        </p:spPr>
      </p:pic>
    </p:spTree>
    <p:extLst>
      <p:ext uri="{BB962C8B-B14F-4D97-AF65-F5344CB8AC3E}">
        <p14:creationId xmlns:p14="http://schemas.microsoft.com/office/powerpoint/2010/main" val="676396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25" y="5251860"/>
            <a:ext cx="6781800" cy="1033585"/>
          </a:xfrm>
        </p:spPr>
        <p:txBody>
          <a:bodyPr/>
          <a:lstStyle/>
          <a:p>
            <a:r>
              <a:rPr lang="en-US" dirty="0" smtClean="0"/>
              <a:t>BIOGAPHIES</a:t>
            </a:r>
            <a:endParaRPr lang="en-US" dirty="0"/>
          </a:p>
        </p:txBody>
      </p:sp>
      <p:pic>
        <p:nvPicPr>
          <p:cNvPr id="4" name="Picture 3" descr="A stolen lif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23" y="694592"/>
            <a:ext cx="1193800" cy="1834914"/>
          </a:xfrm>
          <a:prstGeom prst="rect">
            <a:avLst/>
          </a:prstGeom>
        </p:spPr>
      </p:pic>
      <p:pic>
        <p:nvPicPr>
          <p:cNvPr id="5" name="Picture 4" descr="Growing u dugga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3276" y="1351653"/>
            <a:ext cx="1193801" cy="1801554"/>
          </a:xfrm>
          <a:prstGeom prst="rect">
            <a:avLst/>
          </a:prstGeom>
        </p:spPr>
      </p:pic>
      <p:pic>
        <p:nvPicPr>
          <p:cNvPr id="6" name="Picture 5" descr="I am mala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414" y="1825421"/>
            <a:ext cx="1224242" cy="1917210"/>
          </a:xfrm>
          <a:prstGeom prst="rect">
            <a:avLst/>
          </a:prstGeom>
        </p:spPr>
      </p:pic>
      <p:pic>
        <p:nvPicPr>
          <p:cNvPr id="7" name="Picture 6" descr="Life in motion.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6815" y="2515657"/>
            <a:ext cx="1155482" cy="1743727"/>
          </a:xfrm>
          <a:prstGeom prst="rect">
            <a:avLst/>
          </a:prstGeom>
        </p:spPr>
      </p:pic>
      <p:pic>
        <p:nvPicPr>
          <p:cNvPr id="8" name="Picture 7" descr="Monster la gang memeb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7277" y="3099364"/>
            <a:ext cx="1193800" cy="1834915"/>
          </a:xfrm>
          <a:prstGeom prst="rect">
            <a:avLst/>
          </a:prstGeom>
        </p:spPr>
      </p:pic>
      <p:pic>
        <p:nvPicPr>
          <p:cNvPr id="9" name="Picture 8" descr="No summit out of sight NF.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1426" y="3742631"/>
            <a:ext cx="1231538" cy="1858503"/>
          </a:xfrm>
          <a:prstGeom prst="rect">
            <a:avLst/>
          </a:prstGeom>
        </p:spPr>
      </p:pic>
      <p:pic>
        <p:nvPicPr>
          <p:cNvPr id="10" name="Picture 9" descr="Waiting to be hear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8022" y="554215"/>
            <a:ext cx="1299751" cy="1961442"/>
          </a:xfrm>
          <a:prstGeom prst="rect">
            <a:avLst/>
          </a:prstGeom>
        </p:spPr>
      </p:pic>
      <p:pic>
        <p:nvPicPr>
          <p:cNvPr id="11" name="Picture 10" descr="Orr my own stor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652" y="3275861"/>
            <a:ext cx="1116624" cy="1669906"/>
          </a:xfrm>
          <a:prstGeom prst="rect">
            <a:avLst/>
          </a:prstGeom>
        </p:spPr>
      </p:pic>
      <p:pic>
        <p:nvPicPr>
          <p:cNvPr id="12" name="Picture 11" descr="Jodi arias.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4182" y="1073205"/>
            <a:ext cx="1238126" cy="1995426"/>
          </a:xfrm>
          <a:prstGeom prst="rect">
            <a:avLst/>
          </a:prstGeom>
        </p:spPr>
      </p:pic>
      <p:pic>
        <p:nvPicPr>
          <p:cNvPr id="13" name="Picture 12" descr="Grace gold and glory.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34441" y="3612980"/>
            <a:ext cx="1056386" cy="1638879"/>
          </a:xfrm>
          <a:prstGeom prst="rect">
            <a:avLst/>
          </a:prstGeom>
        </p:spPr>
      </p:pic>
    </p:spTree>
    <p:extLst>
      <p:ext uri="{BB962C8B-B14F-4D97-AF65-F5344CB8AC3E}">
        <p14:creationId xmlns:p14="http://schemas.microsoft.com/office/powerpoint/2010/main" val="648680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95" y="5369167"/>
            <a:ext cx="6781800" cy="974969"/>
          </a:xfrm>
        </p:spPr>
        <p:txBody>
          <a:bodyPr/>
          <a:lstStyle/>
          <a:p>
            <a:r>
              <a:rPr lang="en-US" dirty="0" smtClean="0"/>
              <a:t>COMING SOON</a:t>
            </a:r>
            <a:endParaRPr lang="en-US" dirty="0"/>
          </a:p>
        </p:txBody>
      </p:sp>
      <p:pic>
        <p:nvPicPr>
          <p:cNvPr id="4" name="Picture 3" descr="Afterworlds- Westerf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005" y="412611"/>
            <a:ext cx="1122221" cy="1678276"/>
          </a:xfrm>
          <a:prstGeom prst="rect">
            <a:avLst/>
          </a:prstGeom>
        </p:spPr>
      </p:pic>
      <p:pic>
        <p:nvPicPr>
          <p:cNvPr id="5" name="Picture 4" descr="1 ba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353" y="3786875"/>
            <a:ext cx="1094681" cy="1651973"/>
          </a:xfrm>
          <a:prstGeom prst="rect">
            <a:avLst/>
          </a:prstGeom>
        </p:spPr>
      </p:pic>
      <p:pic>
        <p:nvPicPr>
          <p:cNvPr id="7" name="Picture 6" descr="1 blood of olympu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2709" y="397781"/>
            <a:ext cx="1111738" cy="1693106"/>
          </a:xfrm>
          <a:prstGeom prst="rect">
            <a:avLst/>
          </a:prstGeom>
        </p:spPr>
      </p:pic>
      <p:pic>
        <p:nvPicPr>
          <p:cNvPr id="8" name="Picture 7" descr="1 emergent.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6668" y="380738"/>
            <a:ext cx="1143534" cy="1710149"/>
          </a:xfrm>
          <a:prstGeom prst="rect">
            <a:avLst/>
          </a:prstGeom>
        </p:spPr>
      </p:pic>
      <p:pic>
        <p:nvPicPr>
          <p:cNvPr id="9" name="Picture 8" descr="1 gasp.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0005" y="2161717"/>
            <a:ext cx="1133232" cy="1556783"/>
          </a:xfrm>
          <a:prstGeom prst="rect">
            <a:avLst/>
          </a:prstGeom>
        </p:spPr>
      </p:pic>
      <p:pic>
        <p:nvPicPr>
          <p:cNvPr id="10" name="Picture 9" descr="1 glory.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9909" y="429654"/>
            <a:ext cx="1133231" cy="1710149"/>
          </a:xfrm>
          <a:prstGeom prst="rect">
            <a:avLst/>
          </a:prstGeom>
        </p:spPr>
      </p:pic>
      <p:pic>
        <p:nvPicPr>
          <p:cNvPr id="11" name="Picture 10" descr="1 in the afterlight.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66668" y="2093341"/>
            <a:ext cx="1122221" cy="1693534"/>
          </a:xfrm>
          <a:prstGeom prst="rect">
            <a:avLst/>
          </a:prstGeom>
        </p:spPr>
      </p:pic>
      <p:pic>
        <p:nvPicPr>
          <p:cNvPr id="12" name="Picture 11" descr="1 infinite sea.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795" y="412611"/>
            <a:ext cx="1133231" cy="1710149"/>
          </a:xfrm>
          <a:prstGeom prst="rect">
            <a:avLst/>
          </a:prstGeom>
        </p:spPr>
      </p:pic>
      <p:pic>
        <p:nvPicPr>
          <p:cNvPr id="14" name="Picture 13" descr="1 long haul.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15058" y="3773723"/>
            <a:ext cx="1122221" cy="1678276"/>
          </a:xfrm>
          <a:prstGeom prst="rect">
            <a:avLst/>
          </a:prstGeom>
        </p:spPr>
      </p:pic>
      <p:pic>
        <p:nvPicPr>
          <p:cNvPr id="15" name="Picture 14" descr="1 mortal heart.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81000" y="3801037"/>
            <a:ext cx="1118695" cy="1703701"/>
          </a:xfrm>
          <a:prstGeom prst="rect">
            <a:avLst/>
          </a:prstGeom>
        </p:spPr>
      </p:pic>
      <p:pic>
        <p:nvPicPr>
          <p:cNvPr id="16" name="Picture 15" descr="1 pres play.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75175" y="2161717"/>
            <a:ext cx="1077233" cy="1610997"/>
          </a:xfrm>
          <a:prstGeom prst="rect">
            <a:avLst/>
          </a:prstGeom>
        </p:spPr>
      </p:pic>
      <p:pic>
        <p:nvPicPr>
          <p:cNvPr id="17" name="Picture 16" descr="1 rogue knight.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404482" y="3764956"/>
            <a:ext cx="1047926" cy="1567168"/>
          </a:xfrm>
          <a:prstGeom prst="rect">
            <a:avLst/>
          </a:prstGeom>
        </p:spPr>
      </p:pic>
      <p:pic>
        <p:nvPicPr>
          <p:cNvPr id="18" name="Picture 17" descr="1 sorcerer heir.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44447" y="2090887"/>
            <a:ext cx="1122221" cy="1693533"/>
          </a:xfrm>
          <a:prstGeom prst="rect">
            <a:avLst/>
          </a:prstGeom>
        </p:spPr>
      </p:pic>
      <p:pic>
        <p:nvPicPr>
          <p:cNvPr id="19" name="Picture 18" descr="1 strike.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6773" y="2129208"/>
            <a:ext cx="1133232" cy="1710150"/>
          </a:xfrm>
          <a:prstGeom prst="rect">
            <a:avLst/>
          </a:prstGeom>
        </p:spPr>
      </p:pic>
      <p:pic>
        <p:nvPicPr>
          <p:cNvPr id="20" name="Picture 19" descr="1 undivided.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62806" y="2113950"/>
            <a:ext cx="1122221" cy="1693534"/>
          </a:xfrm>
          <a:prstGeom prst="rect">
            <a:avLst/>
          </a:prstGeom>
        </p:spPr>
      </p:pic>
      <p:pic>
        <p:nvPicPr>
          <p:cNvPr id="22" name="Picture 21" descr="1 young elit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44447" y="429227"/>
            <a:ext cx="1122221" cy="1693533"/>
          </a:xfrm>
          <a:prstGeom prst="rect">
            <a:avLst/>
          </a:prstGeom>
        </p:spPr>
      </p:pic>
      <p:pic>
        <p:nvPicPr>
          <p:cNvPr id="23" name="Picture 22" descr="1 talon.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07295" y="2134700"/>
            <a:ext cx="1143535" cy="1694882"/>
          </a:xfrm>
          <a:prstGeom prst="rect">
            <a:avLst/>
          </a:prstGeom>
        </p:spPr>
      </p:pic>
      <p:pic>
        <p:nvPicPr>
          <p:cNvPr id="24" name="Picture 23" descr="1 zomb.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10202" y="429654"/>
            <a:ext cx="1120832" cy="1661233"/>
          </a:xfrm>
          <a:prstGeom prst="rect">
            <a:avLst/>
          </a:prstGeom>
        </p:spPr>
      </p:pic>
      <p:pic>
        <p:nvPicPr>
          <p:cNvPr id="25" name="Picture 24" descr="1 unbroken.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015452" y="3801037"/>
            <a:ext cx="1194750" cy="1572040"/>
          </a:xfrm>
          <a:prstGeom prst="rect">
            <a:avLst/>
          </a:prstGeom>
        </p:spPr>
      </p:pic>
      <p:sp>
        <p:nvSpPr>
          <p:cNvPr id="3" name="TextBox 2"/>
          <p:cNvSpPr txBox="1"/>
          <p:nvPr/>
        </p:nvSpPr>
        <p:spPr>
          <a:xfrm>
            <a:off x="4699763" y="6344136"/>
            <a:ext cx="4232366" cy="369332"/>
          </a:xfrm>
          <a:prstGeom prst="rect">
            <a:avLst/>
          </a:prstGeom>
          <a:noFill/>
        </p:spPr>
        <p:txBody>
          <a:bodyPr wrap="square" rtlCol="0">
            <a:spAutoFit/>
          </a:bodyPr>
          <a:lstStyle/>
          <a:p>
            <a:r>
              <a:rPr lang="en-US" dirty="0" smtClean="0">
                <a:hlinkClick r:id="rId22"/>
              </a:rPr>
              <a:t>CNN piece on top 40 new YA- Sept &amp; Oct</a:t>
            </a:r>
            <a:endParaRPr lang="en-US" dirty="0"/>
          </a:p>
        </p:txBody>
      </p:sp>
      <p:sp>
        <p:nvSpPr>
          <p:cNvPr id="6" name="TextBox 5"/>
          <p:cNvSpPr txBox="1"/>
          <p:nvPr/>
        </p:nvSpPr>
        <p:spPr>
          <a:xfrm>
            <a:off x="341468" y="4263891"/>
            <a:ext cx="2103120" cy="861774"/>
          </a:xfrm>
          <a:prstGeom prst="rect">
            <a:avLst/>
          </a:prstGeom>
          <a:noFill/>
        </p:spPr>
        <p:txBody>
          <a:bodyPr wrap="square" rtlCol="0">
            <a:spAutoFit/>
          </a:bodyPr>
          <a:lstStyle/>
          <a:p>
            <a:pPr algn="ctr"/>
            <a:r>
              <a:rPr lang="en-US" sz="3200" b="1" dirty="0" smtClean="0">
                <a:solidFill>
                  <a:srgbClr val="0000FF"/>
                </a:solidFill>
              </a:rPr>
              <a:t>T</a:t>
            </a:r>
            <a:r>
              <a:rPr lang="en-US" sz="3200" b="1" dirty="0" smtClean="0">
                <a:solidFill>
                  <a:srgbClr val="FF3300"/>
                </a:solidFill>
              </a:rPr>
              <a:t>B</a:t>
            </a:r>
            <a:r>
              <a:rPr lang="en-US" sz="3200" b="1" dirty="0" smtClean="0">
                <a:solidFill>
                  <a:srgbClr val="FF0066"/>
                </a:solidFill>
              </a:rPr>
              <a:t>F</a:t>
            </a:r>
            <a:r>
              <a:rPr lang="en-US" dirty="0" smtClean="0"/>
              <a:t> 2015</a:t>
            </a:r>
          </a:p>
          <a:p>
            <a:pPr algn="ctr"/>
            <a:r>
              <a:rPr lang="en-US" dirty="0" smtClean="0">
                <a:hlinkClick r:id="rId23"/>
              </a:rPr>
              <a:t>May</a:t>
            </a:r>
            <a:r>
              <a:rPr lang="en-US" dirty="0" smtClean="0"/>
              <a:t> 16</a:t>
            </a:r>
            <a:r>
              <a:rPr lang="en-US" baseline="30000" dirty="0" smtClean="0"/>
              <a:t>th</a:t>
            </a:r>
            <a:r>
              <a:rPr lang="en-US" dirty="0" smtClean="0"/>
              <a:t> @ NAZ</a:t>
            </a:r>
            <a:endParaRPr lang="en-US" dirty="0"/>
          </a:p>
        </p:txBody>
      </p:sp>
    </p:spTree>
    <p:extLst>
      <p:ext uri="{BB962C8B-B14F-4D97-AF65-F5344CB8AC3E}">
        <p14:creationId xmlns:p14="http://schemas.microsoft.com/office/powerpoint/2010/main" val="3961383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23" y="4628662"/>
            <a:ext cx="6781800" cy="1600200"/>
          </a:xfrm>
        </p:spPr>
        <p:txBody>
          <a:bodyPr/>
          <a:lstStyle/>
          <a:p>
            <a:r>
              <a:rPr lang="en-US" dirty="0" smtClean="0"/>
              <a:t>YA Book to movie</a:t>
            </a:r>
            <a:endParaRPr lang="en-US" dirty="0"/>
          </a:p>
        </p:txBody>
      </p:sp>
      <p:sp>
        <p:nvSpPr>
          <p:cNvPr id="3" name="Content Placeholder 2"/>
          <p:cNvSpPr>
            <a:spLocks noGrp="1"/>
          </p:cNvSpPr>
          <p:nvPr>
            <p:ph idx="1"/>
          </p:nvPr>
        </p:nvSpPr>
        <p:spPr>
          <a:xfrm>
            <a:off x="550323" y="652722"/>
            <a:ext cx="5253151" cy="4533777"/>
          </a:xfrm>
        </p:spPr>
        <p:txBody>
          <a:bodyPr>
            <a:normAutofit fontScale="62500" lnSpcReduction="20000"/>
          </a:bodyPr>
          <a:lstStyle/>
          <a:p>
            <a:r>
              <a:rPr lang="en-US" dirty="0" smtClean="0"/>
              <a:t>Harry Potter by JK Rowling</a:t>
            </a:r>
          </a:p>
          <a:p>
            <a:r>
              <a:rPr lang="en-US" dirty="0" smtClean="0"/>
              <a:t>City of Ember by Jeanne </a:t>
            </a:r>
            <a:r>
              <a:rPr lang="en-US" dirty="0" err="1" smtClean="0"/>
              <a:t>DuPrau</a:t>
            </a:r>
            <a:endParaRPr lang="en-US" dirty="0" smtClean="0"/>
          </a:p>
          <a:p>
            <a:r>
              <a:rPr lang="en-US" dirty="0" smtClean="0"/>
              <a:t>Sisterhood of the Traveling Pants by Ann </a:t>
            </a:r>
            <a:r>
              <a:rPr lang="en-US" dirty="0" err="1" smtClean="0"/>
              <a:t>Brashares</a:t>
            </a:r>
            <a:endParaRPr lang="en-US" dirty="0" smtClean="0"/>
          </a:p>
          <a:p>
            <a:r>
              <a:rPr lang="en-US" dirty="0" smtClean="0"/>
              <a:t>Perks of Being a Wallflower by Stephen </a:t>
            </a:r>
            <a:r>
              <a:rPr lang="en-US" dirty="0" err="1" smtClean="0"/>
              <a:t>Chbosky</a:t>
            </a:r>
            <a:endParaRPr lang="en-US" dirty="0" smtClean="0"/>
          </a:p>
          <a:p>
            <a:r>
              <a:rPr lang="en-US" dirty="0" smtClean="0"/>
              <a:t>Twilight by Stephanie Meyer</a:t>
            </a:r>
          </a:p>
          <a:p>
            <a:r>
              <a:rPr lang="en-US" dirty="0" smtClean="0"/>
              <a:t>Beastly by Alex Flynn</a:t>
            </a:r>
          </a:p>
          <a:p>
            <a:r>
              <a:rPr lang="en-US" dirty="0" smtClean="0"/>
              <a:t>Hunger Games by Suzanne Collins</a:t>
            </a:r>
          </a:p>
          <a:p>
            <a:r>
              <a:rPr lang="en-US" dirty="0" smtClean="0"/>
              <a:t>The Lightening Thief by Rick Riordan</a:t>
            </a:r>
          </a:p>
          <a:p>
            <a:r>
              <a:rPr lang="en-US" dirty="0" smtClean="0"/>
              <a:t>Nick &amp; Norah’s </a:t>
            </a:r>
            <a:r>
              <a:rPr lang="en-US" dirty="0" err="1" smtClean="0"/>
              <a:t>Infinte</a:t>
            </a:r>
            <a:r>
              <a:rPr lang="en-US" dirty="0" smtClean="0"/>
              <a:t> Playlist by Rachel Cohn</a:t>
            </a:r>
          </a:p>
          <a:p>
            <a:r>
              <a:rPr lang="en-US" dirty="0" smtClean="0"/>
              <a:t>City of Bones by Cassandra Clare</a:t>
            </a:r>
          </a:p>
          <a:p>
            <a:r>
              <a:rPr lang="en-US" dirty="0" smtClean="0"/>
              <a:t>Beautiful Creatures by Margaret </a:t>
            </a:r>
            <a:r>
              <a:rPr lang="en-US" dirty="0" err="1" smtClean="0"/>
              <a:t>Stohl</a:t>
            </a:r>
            <a:r>
              <a:rPr lang="en-US" dirty="0" smtClean="0"/>
              <a:t> &amp; Kami Garcia</a:t>
            </a:r>
          </a:p>
          <a:p>
            <a:r>
              <a:rPr lang="en-US" dirty="0" smtClean="0"/>
              <a:t>Vampire Academy by </a:t>
            </a:r>
            <a:r>
              <a:rPr lang="en-US" dirty="0" err="1" smtClean="0"/>
              <a:t>Richelle</a:t>
            </a:r>
            <a:r>
              <a:rPr lang="en-US" dirty="0" smtClean="0"/>
              <a:t> Mead</a:t>
            </a:r>
          </a:p>
          <a:p>
            <a:r>
              <a:rPr lang="en-US" dirty="0" smtClean="0"/>
              <a:t>The Book Thief by Marcus </a:t>
            </a:r>
            <a:r>
              <a:rPr lang="en-US" dirty="0" err="1" smtClean="0"/>
              <a:t>Zusak</a:t>
            </a:r>
            <a:endParaRPr lang="en-US" dirty="0" smtClean="0"/>
          </a:p>
          <a:p>
            <a:r>
              <a:rPr lang="en-US" dirty="0" smtClean="0"/>
              <a:t>Divergent by Veronica Roth</a:t>
            </a:r>
          </a:p>
          <a:p>
            <a:r>
              <a:rPr lang="en-US" dirty="0" smtClean="0"/>
              <a:t>The Fault in Our Stars by John Green</a:t>
            </a:r>
          </a:p>
          <a:p>
            <a:r>
              <a:rPr lang="en-US" dirty="0" smtClean="0"/>
              <a:t>The Giver by Lois Lowry</a:t>
            </a:r>
          </a:p>
          <a:p>
            <a:r>
              <a:rPr lang="en-US" dirty="0" smtClean="0"/>
              <a:t>Delirium by Lauren Oliver</a:t>
            </a:r>
          </a:p>
          <a:p>
            <a:r>
              <a:rPr lang="en-US" dirty="0" smtClean="0"/>
              <a:t>If I Stay by Gayle Forman</a:t>
            </a:r>
          </a:p>
          <a:p>
            <a:r>
              <a:rPr lang="en-US" dirty="0" smtClean="0">
                <a:hlinkClick r:id="rId3"/>
              </a:rPr>
              <a:t>The Maze Runner by James </a:t>
            </a:r>
            <a:r>
              <a:rPr lang="en-US" dirty="0" err="1" smtClean="0">
                <a:hlinkClick r:id="rId3"/>
              </a:rPr>
              <a:t>Dashner</a:t>
            </a:r>
            <a:endParaRPr lang="en-US" dirty="0" smtClean="0"/>
          </a:p>
          <a:p>
            <a:endParaRPr lang="en-US" dirty="0"/>
          </a:p>
        </p:txBody>
      </p:sp>
      <p:sp>
        <p:nvSpPr>
          <p:cNvPr id="4" name="TextBox 3"/>
          <p:cNvSpPr txBox="1"/>
          <p:nvPr/>
        </p:nvSpPr>
        <p:spPr>
          <a:xfrm>
            <a:off x="5979872" y="557528"/>
            <a:ext cx="2716520" cy="5632312"/>
          </a:xfrm>
          <a:prstGeom prst="rect">
            <a:avLst/>
          </a:prstGeom>
          <a:noFill/>
        </p:spPr>
        <p:txBody>
          <a:bodyPr wrap="square" rtlCol="0">
            <a:spAutoFit/>
          </a:bodyPr>
          <a:lstStyle/>
          <a:p>
            <a:r>
              <a:rPr lang="en-US" dirty="0" smtClean="0">
                <a:solidFill>
                  <a:srgbClr val="FF0000"/>
                </a:solidFill>
              </a:rPr>
              <a:t>And coming soon to a theatre near YOU:</a:t>
            </a:r>
          </a:p>
          <a:p>
            <a:pPr marL="285750" indent="-285750">
              <a:buFont typeface="Arial"/>
              <a:buChar char="•"/>
            </a:pPr>
            <a:r>
              <a:rPr lang="en-US" dirty="0" smtClean="0"/>
              <a:t>Delirium by Lauren Oliver (</a:t>
            </a:r>
            <a:r>
              <a:rPr lang="en-US" dirty="0" err="1" smtClean="0"/>
              <a:t>Hulu</a:t>
            </a:r>
            <a:r>
              <a:rPr lang="en-US" dirty="0" smtClean="0"/>
              <a:t>)</a:t>
            </a:r>
          </a:p>
          <a:p>
            <a:pPr marL="285750" indent="-285750">
              <a:buFont typeface="Arial"/>
              <a:buChar char="•"/>
            </a:pPr>
            <a:r>
              <a:rPr lang="en-US" dirty="0" smtClean="0"/>
              <a:t>Fallen by Lauren Kate (2015)</a:t>
            </a:r>
          </a:p>
          <a:p>
            <a:pPr marL="285750" indent="-285750">
              <a:buFont typeface="Arial"/>
              <a:buChar char="•"/>
            </a:pPr>
            <a:r>
              <a:rPr lang="en-US" dirty="0" smtClean="0"/>
              <a:t>Revenge of the Witch: The Last Apprentice by Joseph Delaney (2015) </a:t>
            </a:r>
          </a:p>
          <a:p>
            <a:pPr marL="285750" indent="-285750">
              <a:buFont typeface="Arial"/>
              <a:buChar char="•"/>
            </a:pPr>
            <a:r>
              <a:rPr lang="en-US" dirty="0" smtClean="0"/>
              <a:t>Paper Towns by John Green (2015)</a:t>
            </a:r>
          </a:p>
          <a:p>
            <a:pPr marL="285750" indent="-285750">
              <a:buFont typeface="Arial"/>
              <a:buChar char="•"/>
            </a:pPr>
            <a:r>
              <a:rPr lang="en-US" dirty="0"/>
              <a:t>The 5</a:t>
            </a:r>
            <a:r>
              <a:rPr lang="en-US" baseline="30000" dirty="0"/>
              <a:t>th</a:t>
            </a:r>
            <a:r>
              <a:rPr lang="en-US" dirty="0"/>
              <a:t> Wave by Rick Yancey (2016</a:t>
            </a:r>
            <a:r>
              <a:rPr lang="en-US" dirty="0" smtClean="0"/>
              <a:t>)</a:t>
            </a:r>
          </a:p>
          <a:p>
            <a:pPr marL="285750" indent="-285750">
              <a:buFont typeface="Arial"/>
              <a:buChar char="•"/>
            </a:pPr>
            <a:r>
              <a:rPr lang="en-US" dirty="0" smtClean="0"/>
              <a:t>Miss </a:t>
            </a:r>
            <a:r>
              <a:rPr lang="en-US" dirty="0" err="1"/>
              <a:t>P</a:t>
            </a:r>
            <a:r>
              <a:rPr lang="en-US" dirty="0" err="1" smtClean="0"/>
              <a:t>erigrine’s</a:t>
            </a:r>
            <a:r>
              <a:rPr lang="en-US" dirty="0" smtClean="0"/>
              <a:t> Home for Peculiar Children by Ransom Riggs (2016)</a:t>
            </a:r>
          </a:p>
          <a:p>
            <a:pPr marL="285750" indent="-285750">
              <a:buFont typeface="Arial"/>
              <a:buChar char="•"/>
            </a:pPr>
            <a:r>
              <a:rPr lang="en-US" dirty="0" err="1" smtClean="0"/>
              <a:t>Magyk</a:t>
            </a:r>
            <a:r>
              <a:rPr lang="en-US" dirty="0" smtClean="0"/>
              <a:t>: </a:t>
            </a:r>
            <a:r>
              <a:rPr lang="en-US" dirty="0" err="1" smtClean="0"/>
              <a:t>Septimus</a:t>
            </a:r>
            <a:r>
              <a:rPr lang="en-US" dirty="0" smtClean="0"/>
              <a:t> Heap by Angie Sage (2017)</a:t>
            </a:r>
          </a:p>
          <a:p>
            <a:pPr marL="285750" indent="-285750">
              <a:buFont typeface="Arial"/>
              <a:buChar char="•"/>
            </a:pPr>
            <a:endParaRPr lang="en-US" dirty="0" smtClean="0"/>
          </a:p>
          <a:p>
            <a:pPr marL="285750" indent="-285750">
              <a:buFont typeface="Arial"/>
              <a:buChar char="•"/>
            </a:pPr>
            <a:endParaRPr lang="en-US" dirty="0"/>
          </a:p>
        </p:txBody>
      </p:sp>
      <p:sp>
        <p:nvSpPr>
          <p:cNvPr id="5" name="TextBox 4"/>
          <p:cNvSpPr txBox="1"/>
          <p:nvPr/>
        </p:nvSpPr>
        <p:spPr>
          <a:xfrm>
            <a:off x="3616146" y="6172200"/>
            <a:ext cx="5080245" cy="646331"/>
          </a:xfrm>
          <a:prstGeom prst="rect">
            <a:avLst/>
          </a:prstGeom>
          <a:noFill/>
        </p:spPr>
        <p:txBody>
          <a:bodyPr wrap="square" rtlCol="0">
            <a:spAutoFit/>
          </a:bodyPr>
          <a:lstStyle/>
          <a:p>
            <a:pPr algn="r"/>
            <a:r>
              <a:rPr lang="en-US" dirty="0">
                <a:hlinkClick r:id="rId4"/>
              </a:rPr>
              <a:t>http://www.bigbookstinyvoices.com/2013/03/16/60-upcoming-young-adult-book-to-movie-adaptations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3202739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15" y="5402439"/>
            <a:ext cx="3262923" cy="875323"/>
          </a:xfrm>
        </p:spPr>
        <p:txBody>
          <a:bodyPr>
            <a:normAutofit fontScale="90000"/>
          </a:bodyPr>
          <a:lstStyle/>
          <a:p>
            <a:r>
              <a:rPr lang="en-US" dirty="0" smtClean="0"/>
              <a:t>YA genres</a:t>
            </a:r>
            <a:endParaRPr lang="en-US" dirty="0"/>
          </a:p>
        </p:txBody>
      </p:sp>
      <p:sp>
        <p:nvSpPr>
          <p:cNvPr id="3" name="Content Placeholder 2"/>
          <p:cNvSpPr>
            <a:spLocks noGrp="1"/>
          </p:cNvSpPr>
          <p:nvPr>
            <p:ph idx="1"/>
          </p:nvPr>
        </p:nvSpPr>
        <p:spPr>
          <a:xfrm>
            <a:off x="566615" y="1273581"/>
            <a:ext cx="2571911" cy="3886200"/>
          </a:xfrm>
        </p:spPr>
        <p:txBody>
          <a:bodyPr>
            <a:normAutofit fontScale="92500" lnSpcReduction="10000"/>
          </a:bodyPr>
          <a:lstStyle/>
          <a:p>
            <a:pPr marL="0" indent="0">
              <a:buClrTx/>
              <a:buNone/>
            </a:pPr>
            <a:r>
              <a:rPr lang="en-US" b="1" dirty="0" smtClean="0">
                <a:solidFill>
                  <a:schemeClr val="tx1"/>
                </a:solidFill>
              </a:rPr>
              <a:t>OLD</a:t>
            </a:r>
          </a:p>
          <a:p>
            <a:pPr>
              <a:buClrTx/>
            </a:pPr>
            <a:r>
              <a:rPr lang="en-US" dirty="0" smtClean="0"/>
              <a:t>Realistic</a:t>
            </a:r>
          </a:p>
          <a:p>
            <a:pPr>
              <a:buClrTx/>
            </a:pPr>
            <a:r>
              <a:rPr lang="en-US" dirty="0" smtClean="0"/>
              <a:t>Fantasy</a:t>
            </a:r>
          </a:p>
          <a:p>
            <a:pPr>
              <a:buClrTx/>
            </a:pPr>
            <a:r>
              <a:rPr lang="en-US" dirty="0" smtClean="0"/>
              <a:t>Adventure</a:t>
            </a:r>
          </a:p>
          <a:p>
            <a:pPr>
              <a:buClrTx/>
            </a:pPr>
            <a:r>
              <a:rPr lang="en-US" dirty="0" smtClean="0"/>
              <a:t>Sports</a:t>
            </a:r>
          </a:p>
          <a:p>
            <a:pPr>
              <a:buClrTx/>
            </a:pPr>
            <a:r>
              <a:rPr lang="en-US" dirty="0" smtClean="0"/>
              <a:t>Romance</a:t>
            </a:r>
          </a:p>
          <a:p>
            <a:pPr>
              <a:buClrTx/>
            </a:pPr>
            <a:r>
              <a:rPr lang="en-US" dirty="0" smtClean="0"/>
              <a:t>Horror</a:t>
            </a:r>
          </a:p>
          <a:p>
            <a:pPr>
              <a:buClrTx/>
            </a:pPr>
            <a:r>
              <a:rPr lang="en-US" dirty="0" smtClean="0"/>
              <a:t>Humor</a:t>
            </a:r>
          </a:p>
          <a:p>
            <a:pPr>
              <a:buClrTx/>
            </a:pPr>
            <a:r>
              <a:rPr lang="en-US" dirty="0" smtClean="0"/>
              <a:t>Historical</a:t>
            </a:r>
          </a:p>
          <a:p>
            <a:pPr>
              <a:buClrTx/>
            </a:pPr>
            <a:r>
              <a:rPr lang="en-US" dirty="0" smtClean="0"/>
              <a:t>Mystery </a:t>
            </a:r>
          </a:p>
          <a:p>
            <a:pPr>
              <a:buClrTx/>
            </a:pPr>
            <a:endParaRPr lang="en-US" dirty="0" smtClean="0"/>
          </a:p>
          <a:p>
            <a:pPr>
              <a:buClrTx/>
            </a:pPr>
            <a:endParaRPr lang="en-US" dirty="0"/>
          </a:p>
        </p:txBody>
      </p:sp>
      <p:sp>
        <p:nvSpPr>
          <p:cNvPr id="4" name="Content Placeholder 2"/>
          <p:cNvSpPr txBox="1">
            <a:spLocks/>
          </p:cNvSpPr>
          <p:nvPr/>
        </p:nvSpPr>
        <p:spPr>
          <a:xfrm>
            <a:off x="3021187" y="789354"/>
            <a:ext cx="2625428" cy="4529015"/>
          </a:xfrm>
          <a:prstGeom prst="rect">
            <a:avLst/>
          </a:prstGeom>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US" b="1" dirty="0" smtClean="0">
                <a:solidFill>
                  <a:srgbClr val="FF0000"/>
                </a:solidFill>
              </a:rPr>
              <a:t>NEW</a:t>
            </a:r>
          </a:p>
          <a:p>
            <a:r>
              <a:rPr lang="en-US" dirty="0" smtClean="0"/>
              <a:t>Contemporary</a:t>
            </a:r>
          </a:p>
          <a:p>
            <a:pPr lvl="1"/>
            <a:r>
              <a:rPr lang="en-US" dirty="0" smtClean="0"/>
              <a:t>Realistic</a:t>
            </a:r>
          </a:p>
          <a:p>
            <a:pPr lvl="1"/>
            <a:r>
              <a:rPr lang="en-US" dirty="0" smtClean="0"/>
              <a:t>Christian</a:t>
            </a:r>
          </a:p>
          <a:p>
            <a:pPr>
              <a:buFont typeface="Arial"/>
              <a:buChar char="•"/>
            </a:pPr>
            <a:r>
              <a:rPr lang="en-US" dirty="0" smtClean="0"/>
              <a:t>Edgy</a:t>
            </a:r>
          </a:p>
          <a:p>
            <a:r>
              <a:rPr lang="en-US" dirty="0" smtClean="0"/>
              <a:t>Historical</a:t>
            </a:r>
          </a:p>
          <a:p>
            <a:pPr lvl="1"/>
            <a:r>
              <a:rPr lang="en-US" dirty="0" err="1" smtClean="0"/>
              <a:t>Steampunk</a:t>
            </a:r>
            <a:r>
              <a:rPr lang="en-US" dirty="0" smtClean="0"/>
              <a:t> </a:t>
            </a:r>
          </a:p>
          <a:p>
            <a:r>
              <a:rPr lang="en-US" dirty="0" smtClean="0"/>
              <a:t>Science fiction</a:t>
            </a:r>
          </a:p>
          <a:p>
            <a:pPr lvl="1"/>
            <a:r>
              <a:rPr lang="en-US" dirty="0" smtClean="0"/>
              <a:t>Dystopian </a:t>
            </a:r>
          </a:p>
          <a:p>
            <a:pPr lvl="1"/>
            <a:r>
              <a:rPr lang="en-US" dirty="0" smtClean="0"/>
              <a:t>Apocalyptic</a:t>
            </a:r>
          </a:p>
          <a:p>
            <a:pPr lvl="1"/>
            <a:r>
              <a:rPr lang="en-US" dirty="0" err="1" smtClean="0"/>
              <a:t>Steampunk</a:t>
            </a:r>
            <a:r>
              <a:rPr lang="en-US" dirty="0" smtClean="0"/>
              <a:t>/Cyberpunk</a:t>
            </a:r>
          </a:p>
        </p:txBody>
      </p:sp>
      <p:sp>
        <p:nvSpPr>
          <p:cNvPr id="5" name="TextBox 4"/>
          <p:cNvSpPr txBox="1"/>
          <p:nvPr/>
        </p:nvSpPr>
        <p:spPr>
          <a:xfrm>
            <a:off x="5961185" y="947942"/>
            <a:ext cx="2811584" cy="4370427"/>
          </a:xfrm>
          <a:prstGeom prst="rect">
            <a:avLst/>
          </a:prstGeom>
          <a:noFill/>
        </p:spPr>
        <p:txBody>
          <a:bodyPr wrap="square" rtlCol="0">
            <a:spAutoFit/>
          </a:bodyPr>
          <a:lstStyle/>
          <a:p>
            <a:pPr>
              <a:buClr>
                <a:schemeClr val="accent1"/>
              </a:buClr>
            </a:pPr>
            <a:r>
              <a:rPr lang="en-US" sz="2400" b="1" dirty="0" smtClean="0">
                <a:solidFill>
                  <a:srgbClr val="FF0000"/>
                </a:solidFill>
              </a:rPr>
              <a:t>NEW </a:t>
            </a:r>
            <a:r>
              <a:rPr lang="en-US" sz="2400" b="1" dirty="0" err="1" smtClean="0">
                <a:solidFill>
                  <a:srgbClr val="FF0000"/>
                </a:solidFill>
              </a:rPr>
              <a:t>cont</a:t>
            </a:r>
            <a:r>
              <a:rPr lang="en-US" sz="2400" b="1" dirty="0" smtClean="0">
                <a:solidFill>
                  <a:srgbClr val="FF0000"/>
                </a:solidFill>
              </a:rPr>
              <a:t>…</a:t>
            </a:r>
          </a:p>
          <a:p>
            <a:pPr marL="342900" indent="-342900">
              <a:buClr>
                <a:schemeClr val="accent1"/>
              </a:buClr>
              <a:buFont typeface="Arial"/>
              <a:buChar char="•"/>
            </a:pPr>
            <a:r>
              <a:rPr lang="en-US" sz="2200" dirty="0" smtClean="0"/>
              <a:t>Paranormal</a:t>
            </a:r>
          </a:p>
          <a:p>
            <a:pPr marL="800100" lvl="1" indent="-342900">
              <a:buClr>
                <a:schemeClr val="accent1"/>
              </a:buClr>
              <a:buFont typeface="Arial"/>
              <a:buChar char="•"/>
            </a:pPr>
            <a:r>
              <a:rPr lang="en-US" sz="2000" dirty="0" smtClean="0"/>
              <a:t>Vampires</a:t>
            </a:r>
          </a:p>
          <a:p>
            <a:pPr marL="800100" lvl="1" indent="-342900">
              <a:buClr>
                <a:schemeClr val="accent1"/>
              </a:buClr>
              <a:buFont typeface="Arial"/>
              <a:buChar char="•"/>
            </a:pPr>
            <a:r>
              <a:rPr lang="en-US" sz="2000" dirty="0" smtClean="0"/>
              <a:t>Zombies</a:t>
            </a:r>
          </a:p>
          <a:p>
            <a:pPr marL="800100" lvl="1" indent="-342900">
              <a:buClr>
                <a:schemeClr val="accent1"/>
              </a:buClr>
              <a:buFont typeface="Arial"/>
              <a:buChar char="•"/>
            </a:pPr>
            <a:r>
              <a:rPr lang="en-US" sz="2000" dirty="0" smtClean="0"/>
              <a:t>Angels </a:t>
            </a:r>
          </a:p>
          <a:p>
            <a:pPr marL="342900" indent="-342900">
              <a:buClr>
                <a:schemeClr val="accent1"/>
              </a:buClr>
              <a:buFont typeface="Arial"/>
              <a:buChar char="•"/>
            </a:pPr>
            <a:r>
              <a:rPr lang="en-US" sz="2200" dirty="0" smtClean="0"/>
              <a:t>LGTBQ</a:t>
            </a:r>
          </a:p>
          <a:p>
            <a:pPr marL="342900" indent="-342900">
              <a:buClr>
                <a:schemeClr val="accent1"/>
              </a:buClr>
              <a:buFont typeface="Arial"/>
              <a:buChar char="•"/>
            </a:pPr>
            <a:r>
              <a:rPr lang="en-US" sz="2200" dirty="0" smtClean="0"/>
              <a:t>Mystery Thriller</a:t>
            </a:r>
          </a:p>
          <a:p>
            <a:pPr marL="342900" indent="-342900">
              <a:buClr>
                <a:schemeClr val="accent1"/>
              </a:buClr>
              <a:buFont typeface="Arial"/>
              <a:buChar char="•"/>
            </a:pPr>
            <a:r>
              <a:rPr lang="en-US" sz="2200" dirty="0" smtClean="0"/>
              <a:t>Urban Fantasy</a:t>
            </a:r>
          </a:p>
          <a:p>
            <a:pPr marL="342900" indent="-342900">
              <a:buClr>
                <a:schemeClr val="accent1"/>
              </a:buClr>
              <a:buFont typeface="Arial"/>
              <a:buChar char="•"/>
            </a:pPr>
            <a:r>
              <a:rPr lang="en-US" sz="2200" dirty="0" smtClean="0"/>
              <a:t>Graphic novel</a:t>
            </a:r>
          </a:p>
          <a:p>
            <a:pPr marL="342900" indent="-342900">
              <a:buClr>
                <a:schemeClr val="accent1"/>
              </a:buClr>
              <a:buFont typeface="Arial"/>
              <a:buChar char="•"/>
            </a:pPr>
            <a:r>
              <a:rPr lang="en-US" sz="2200" dirty="0" smtClean="0"/>
              <a:t>Verse </a:t>
            </a:r>
            <a:endParaRPr lang="en-US" sz="2200" dirty="0"/>
          </a:p>
          <a:p>
            <a:pPr marL="342900" indent="-342900">
              <a:buClr>
                <a:schemeClr val="accent1"/>
              </a:buClr>
              <a:buFont typeface="Arial"/>
              <a:buChar char="•"/>
            </a:pPr>
            <a:r>
              <a:rPr lang="en-US" sz="2200" dirty="0" smtClean="0"/>
              <a:t>Subgenres</a:t>
            </a:r>
            <a:endParaRPr lang="en-US" sz="2200" dirty="0"/>
          </a:p>
          <a:p>
            <a:pPr marL="800100" lvl="1" indent="-342900">
              <a:buClr>
                <a:schemeClr val="accent1"/>
              </a:buClr>
              <a:buFont typeface="Arial"/>
              <a:buChar char="•"/>
            </a:pPr>
            <a:r>
              <a:rPr lang="en-US" sz="2000" dirty="0" smtClean="0"/>
              <a:t>Romance</a:t>
            </a:r>
            <a:endParaRPr lang="en-US" sz="2000" dirty="0"/>
          </a:p>
          <a:p>
            <a:pPr marL="800100" lvl="1" indent="-342900">
              <a:buClr>
                <a:schemeClr val="accent1"/>
              </a:buClr>
              <a:buFont typeface="Arial"/>
              <a:buChar char="•"/>
            </a:pPr>
            <a:r>
              <a:rPr lang="en-US" sz="2000" dirty="0" smtClean="0"/>
              <a:t>Bildungsroman</a:t>
            </a:r>
          </a:p>
        </p:txBody>
      </p:sp>
      <p:sp>
        <p:nvSpPr>
          <p:cNvPr id="6" name="TextBox 5"/>
          <p:cNvSpPr txBox="1"/>
          <p:nvPr/>
        </p:nvSpPr>
        <p:spPr>
          <a:xfrm>
            <a:off x="4532923" y="5470769"/>
            <a:ext cx="3946769" cy="646331"/>
          </a:xfrm>
          <a:prstGeom prst="rect">
            <a:avLst/>
          </a:prstGeom>
          <a:noFill/>
        </p:spPr>
        <p:txBody>
          <a:bodyPr wrap="square" rtlCol="0">
            <a:spAutoFit/>
          </a:bodyPr>
          <a:lstStyle/>
          <a:p>
            <a:pPr algn="ctr"/>
            <a:r>
              <a:rPr lang="en-US" b="1" dirty="0" smtClean="0">
                <a:solidFill>
                  <a:srgbClr val="FF0000"/>
                </a:solidFill>
              </a:rPr>
              <a:t>All this PLUS the old is still a staple!</a:t>
            </a:r>
            <a:br>
              <a:rPr lang="en-US" b="1" dirty="0" smtClean="0">
                <a:solidFill>
                  <a:srgbClr val="FF0000"/>
                </a:solidFill>
              </a:rPr>
            </a:br>
            <a:r>
              <a:rPr lang="en-US" b="1" dirty="0" smtClean="0">
                <a:solidFill>
                  <a:srgbClr val="FF0000"/>
                </a:solidFill>
              </a:rPr>
              <a:t>Are you confused?  Me too.</a:t>
            </a:r>
            <a:endParaRPr lang="en-US" b="1" dirty="0">
              <a:solidFill>
                <a:srgbClr val="FF0000"/>
              </a:solidFill>
            </a:endParaRPr>
          </a:p>
        </p:txBody>
      </p:sp>
    </p:spTree>
    <p:extLst>
      <p:ext uri="{BB962C8B-B14F-4D97-AF65-F5344CB8AC3E}">
        <p14:creationId xmlns:p14="http://schemas.microsoft.com/office/powerpoint/2010/main" val="3304805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15" y="5294923"/>
            <a:ext cx="6781800" cy="1014046"/>
          </a:xfrm>
        </p:spPr>
        <p:txBody>
          <a:bodyPr/>
          <a:lstStyle/>
          <a:p>
            <a:r>
              <a:rPr lang="en-US" dirty="0" smtClean="0"/>
              <a:t>Defining YA</a:t>
            </a:r>
            <a:endParaRPr lang="en-US" dirty="0"/>
          </a:p>
        </p:txBody>
      </p:sp>
      <p:sp>
        <p:nvSpPr>
          <p:cNvPr id="3" name="Content Placeholder 2"/>
          <p:cNvSpPr>
            <a:spLocks noGrp="1"/>
          </p:cNvSpPr>
          <p:nvPr>
            <p:ph idx="1"/>
          </p:nvPr>
        </p:nvSpPr>
        <p:spPr>
          <a:xfrm>
            <a:off x="429845" y="703385"/>
            <a:ext cx="8499231" cy="4415692"/>
          </a:xfrm>
        </p:spPr>
        <p:txBody>
          <a:bodyPr>
            <a:noAutofit/>
          </a:bodyPr>
          <a:lstStyle/>
          <a:p>
            <a:pPr marL="0" indent="0">
              <a:buNone/>
            </a:pPr>
            <a:r>
              <a:rPr lang="en-US" b="1" u="sng" dirty="0" smtClean="0">
                <a:solidFill>
                  <a:srgbClr val="FF0000"/>
                </a:solidFill>
              </a:rPr>
              <a:t>DEFINE the reader</a:t>
            </a:r>
          </a:p>
          <a:p>
            <a:pPr>
              <a:buFont typeface="Arial"/>
              <a:buChar char="•"/>
            </a:pPr>
            <a:r>
              <a:rPr lang="en-US" dirty="0" smtClean="0"/>
              <a:t>a </a:t>
            </a:r>
            <a:r>
              <a:rPr lang="en-US" dirty="0"/>
              <a:t>young adult is defined by publishers as ages 12-</a:t>
            </a:r>
            <a:r>
              <a:rPr lang="en-US" dirty="0" smtClean="0"/>
              <a:t>17 </a:t>
            </a:r>
          </a:p>
          <a:p>
            <a:pPr marL="0" indent="0">
              <a:buNone/>
            </a:pPr>
            <a:r>
              <a:rPr lang="en-US" b="1" u="sng" dirty="0" smtClean="0">
                <a:solidFill>
                  <a:srgbClr val="FF0000"/>
                </a:solidFill>
              </a:rPr>
              <a:t>DEFINE the work</a:t>
            </a:r>
          </a:p>
          <a:p>
            <a:r>
              <a:rPr lang="en-US" dirty="0" smtClean="0"/>
              <a:t>a </a:t>
            </a:r>
            <a:r>
              <a:rPr lang="en-US" dirty="0"/>
              <a:t>kind of innocence- it's the loss of that innocence that makes a young adult character so </a:t>
            </a:r>
            <a:r>
              <a:rPr lang="en-US" dirty="0" smtClean="0"/>
              <a:t>different and a YA novel so poignant </a:t>
            </a:r>
            <a:endParaRPr lang="en-US" dirty="0"/>
          </a:p>
          <a:p>
            <a:r>
              <a:rPr lang="en-US" dirty="0"/>
              <a:t>fidelity to its intended audience is paramount- the reader has to be able to put him or herself in the character’s </a:t>
            </a:r>
            <a:r>
              <a:rPr lang="en-US" dirty="0" smtClean="0"/>
              <a:t>shoes</a:t>
            </a:r>
          </a:p>
          <a:p>
            <a:r>
              <a:rPr lang="en-US" dirty="0" smtClean="0"/>
              <a:t>the </a:t>
            </a:r>
            <a:r>
              <a:rPr lang="en-US" dirty="0"/>
              <a:t>conflicts the cha</a:t>
            </a:r>
            <a:r>
              <a:rPr lang="en-US" dirty="0">
                <a:solidFill>
                  <a:srgbClr val="303030"/>
                </a:solidFill>
              </a:rPr>
              <a:t>racte</a:t>
            </a:r>
            <a:r>
              <a:rPr lang="en-US" dirty="0"/>
              <a:t>rs go through are relevant to </a:t>
            </a:r>
            <a:r>
              <a:rPr lang="en-US" dirty="0" smtClean="0"/>
              <a:t>teens</a:t>
            </a:r>
          </a:p>
          <a:p>
            <a:r>
              <a:rPr lang="en-US" dirty="0"/>
              <a:t>p</a:t>
            </a:r>
            <a:r>
              <a:rPr lang="en-US" dirty="0" smtClean="0"/>
              <a:t>rotagonist </a:t>
            </a:r>
            <a:r>
              <a:rPr lang="en-US" dirty="0"/>
              <a:t>as well as the majority of the key characters are </a:t>
            </a:r>
            <a:r>
              <a:rPr lang="en-US" dirty="0" smtClean="0"/>
              <a:t>teens</a:t>
            </a:r>
          </a:p>
          <a:p>
            <a:r>
              <a:rPr lang="en-US" dirty="0">
                <a:solidFill>
                  <a:srgbClr val="303030"/>
                </a:solidFill>
              </a:rPr>
              <a:t>unique viewpoints </a:t>
            </a:r>
            <a:r>
              <a:rPr lang="en-US" dirty="0" smtClean="0">
                <a:solidFill>
                  <a:srgbClr val="303030"/>
                </a:solidFill>
              </a:rPr>
              <a:t>in the stories, illuminated </a:t>
            </a:r>
            <a:r>
              <a:rPr lang="en-US" dirty="0">
                <a:solidFill>
                  <a:srgbClr val="303030"/>
                </a:solidFill>
              </a:rPr>
              <a:t>with </a:t>
            </a:r>
            <a:r>
              <a:rPr lang="en-US" dirty="0" smtClean="0">
                <a:solidFill>
                  <a:srgbClr val="303030"/>
                </a:solidFill>
              </a:rPr>
              <a:t>emotion, </a:t>
            </a:r>
            <a:r>
              <a:rPr lang="en-US" dirty="0">
                <a:solidFill>
                  <a:srgbClr val="303030"/>
                </a:solidFill>
              </a:rPr>
              <a:t>but not informed by </a:t>
            </a:r>
            <a:r>
              <a:rPr lang="en-US" dirty="0" smtClean="0">
                <a:solidFill>
                  <a:srgbClr val="303030"/>
                </a:solidFill>
              </a:rPr>
              <a:t>experience</a:t>
            </a:r>
          </a:p>
        </p:txBody>
      </p:sp>
    </p:spTree>
    <p:extLst>
      <p:ext uri="{BB962C8B-B14F-4D97-AF65-F5344CB8AC3E}">
        <p14:creationId xmlns:p14="http://schemas.microsoft.com/office/powerpoint/2010/main" val="3640235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16" y="4630615"/>
            <a:ext cx="6781800" cy="1600200"/>
          </a:xfrm>
        </p:spPr>
        <p:txBody>
          <a:bodyPr/>
          <a:lstStyle/>
          <a:p>
            <a:r>
              <a:rPr lang="en-US" dirty="0" smtClean="0"/>
              <a:t>A few facts</a:t>
            </a:r>
            <a:endParaRPr lang="en-US" dirty="0"/>
          </a:p>
        </p:txBody>
      </p:sp>
      <p:sp>
        <p:nvSpPr>
          <p:cNvPr id="3" name="Content Placeholder 2"/>
          <p:cNvSpPr>
            <a:spLocks noGrp="1"/>
          </p:cNvSpPr>
          <p:nvPr>
            <p:ph idx="1"/>
          </p:nvPr>
        </p:nvSpPr>
        <p:spPr>
          <a:xfrm>
            <a:off x="371231" y="683846"/>
            <a:ext cx="8401537" cy="4708769"/>
          </a:xfrm>
        </p:spPr>
        <p:txBody>
          <a:bodyPr>
            <a:normAutofit fontScale="85000" lnSpcReduction="20000"/>
          </a:bodyPr>
          <a:lstStyle/>
          <a:p>
            <a:pPr marL="0" indent="0">
              <a:buNone/>
            </a:pPr>
            <a:r>
              <a:rPr lang="en-US" sz="2900" b="1" dirty="0" smtClean="0">
                <a:solidFill>
                  <a:srgbClr val="FF0000"/>
                </a:solidFill>
              </a:rPr>
              <a:t>HARRY POTTER led the way-</a:t>
            </a:r>
          </a:p>
          <a:p>
            <a:pPr>
              <a:buFont typeface="Wingdings" charset="2"/>
              <a:buChar char="§"/>
            </a:pPr>
            <a:r>
              <a:rPr lang="en-US" dirty="0" smtClean="0"/>
              <a:t>55% of YA books are bought </a:t>
            </a:r>
            <a:r>
              <a:rPr lang="en-US" dirty="0"/>
              <a:t>by </a:t>
            </a:r>
            <a:r>
              <a:rPr lang="en-US" dirty="0" smtClean="0"/>
              <a:t>adults and 78% of them purchase for themselves (</a:t>
            </a:r>
            <a:r>
              <a:rPr lang="en-US" dirty="0" smtClean="0">
                <a:hlinkClick r:id="rId3"/>
              </a:rPr>
              <a:t>www.publishersweekly.com</a:t>
            </a:r>
            <a:r>
              <a:rPr lang="en-US" dirty="0" smtClean="0"/>
              <a:t> )</a:t>
            </a:r>
          </a:p>
          <a:p>
            <a:pPr>
              <a:buFont typeface="Wingdings" charset="2"/>
              <a:buChar char="§"/>
            </a:pPr>
            <a:r>
              <a:rPr lang="en-US" dirty="0" smtClean="0"/>
              <a:t>Average number of minutes spent reading is rising despite fears of </a:t>
            </a:r>
            <a:r>
              <a:rPr lang="en-US" dirty="0"/>
              <a:t>media </a:t>
            </a:r>
            <a:r>
              <a:rPr lang="en-US" dirty="0" smtClean="0"/>
              <a:t>saturation</a:t>
            </a:r>
            <a:br>
              <a:rPr lang="en-US" dirty="0" smtClean="0"/>
            </a:br>
            <a:r>
              <a:rPr lang="en-US" dirty="0" smtClean="0"/>
              <a:t> </a:t>
            </a:r>
            <a:r>
              <a:rPr lang="en-US" dirty="0"/>
              <a:t>(</a:t>
            </a:r>
            <a:r>
              <a:rPr lang="en-US" dirty="0">
                <a:hlinkClick r:id="rId4"/>
              </a:rPr>
              <a:t>http://</a:t>
            </a:r>
            <a:r>
              <a:rPr lang="en-US" dirty="0" smtClean="0">
                <a:hlinkClick r:id="rId4"/>
              </a:rPr>
              <a:t>kff.org</a:t>
            </a:r>
            <a:r>
              <a:rPr lang="en-US" dirty="0" smtClean="0"/>
              <a:t> )</a:t>
            </a:r>
          </a:p>
          <a:p>
            <a:pPr>
              <a:buFont typeface="Wingdings" charset="2"/>
              <a:buChar char="§"/>
            </a:pPr>
            <a:r>
              <a:rPr lang="en-US" dirty="0" smtClean="0"/>
              <a:t>young </a:t>
            </a:r>
            <a:r>
              <a:rPr lang="en-US" dirty="0"/>
              <a:t>adults are the most literate demographic </a:t>
            </a:r>
            <a:r>
              <a:rPr lang="en-US" dirty="0" smtClean="0"/>
              <a:t>(</a:t>
            </a:r>
            <a:r>
              <a:rPr lang="en-US" dirty="0" smtClean="0">
                <a:hlinkClick r:id="rId5"/>
              </a:rPr>
              <a:t>www.unesco.org/</a:t>
            </a:r>
            <a:r>
              <a:rPr lang="en-US" dirty="0" smtClean="0"/>
              <a:t> )</a:t>
            </a:r>
          </a:p>
          <a:p>
            <a:pPr>
              <a:buFont typeface="Wingdings" charset="2"/>
              <a:buChar char="§"/>
            </a:pPr>
            <a:r>
              <a:rPr lang="en-US" dirty="0"/>
              <a:t>3,000 young adult novels were published in 1997. Twelve years later, that figure hit 30,000 titles</a:t>
            </a:r>
            <a:r>
              <a:rPr lang="en-US" dirty="0" smtClean="0"/>
              <a:t>- with total sales in 2009 exceeding </a:t>
            </a:r>
            <a:r>
              <a:rPr lang="en-US" dirty="0"/>
              <a:t>$3 </a:t>
            </a:r>
            <a:r>
              <a:rPr lang="en-US" dirty="0" smtClean="0"/>
              <a:t>billion      </a:t>
            </a:r>
            <a:br>
              <a:rPr lang="en-US" dirty="0" smtClean="0"/>
            </a:br>
            <a:r>
              <a:rPr lang="en-US" dirty="0" smtClean="0"/>
              <a:t>(</a:t>
            </a:r>
            <a:r>
              <a:rPr lang="en-US" dirty="0">
                <a:hlinkClick r:id="rId6"/>
              </a:rPr>
              <a:t>http://www.mcsweeneys.net</a:t>
            </a:r>
            <a:r>
              <a:rPr lang="en-US" dirty="0" smtClean="0">
                <a:hlinkClick r:id="rId6"/>
              </a:rPr>
              <a:t>/</a:t>
            </a:r>
            <a:r>
              <a:rPr lang="en-US" dirty="0" smtClean="0"/>
              <a:t> )</a:t>
            </a:r>
          </a:p>
          <a:p>
            <a:pPr>
              <a:buFont typeface="Wingdings" charset="2"/>
              <a:buChar char="§"/>
            </a:pPr>
            <a:r>
              <a:rPr lang="en-US" dirty="0" err="1" smtClean="0"/>
              <a:t>Childrens</a:t>
            </a:r>
            <a:r>
              <a:rPr lang="en-US" dirty="0" smtClean="0"/>
              <a:t>’ book publishing is the fastest growing segment of the publishing market with YA leading the way. From 2010-2012 there was a 24% increase in </a:t>
            </a:r>
            <a:r>
              <a:rPr lang="en-US" dirty="0" err="1" smtClean="0"/>
              <a:t>childrens</a:t>
            </a:r>
            <a:r>
              <a:rPr lang="en-US" dirty="0" smtClean="0"/>
              <a:t>’ book sales! </a:t>
            </a:r>
            <a:br>
              <a:rPr lang="en-US" dirty="0" smtClean="0"/>
            </a:br>
            <a:r>
              <a:rPr lang="en-US" dirty="0" smtClean="0"/>
              <a:t> (</a:t>
            </a:r>
            <a:r>
              <a:rPr lang="en-US" dirty="0" smtClean="0">
                <a:hlinkClick r:id="rId7"/>
              </a:rPr>
              <a:t>www.nielsen.com/</a:t>
            </a:r>
            <a:r>
              <a:rPr lang="en-US" dirty="0" smtClean="0"/>
              <a:t> )</a:t>
            </a:r>
          </a:p>
          <a:p>
            <a:pPr>
              <a:buFont typeface="Wingdings" charset="2"/>
              <a:buChar char="§"/>
            </a:pPr>
            <a:r>
              <a:rPr lang="en-US" dirty="0" smtClean="0"/>
              <a:t>Few readers have abandoned print for </a:t>
            </a:r>
            <a:r>
              <a:rPr lang="en-US" dirty="0" err="1" smtClean="0"/>
              <a:t>ebooks</a:t>
            </a:r>
            <a:r>
              <a:rPr lang="en-US" dirty="0" smtClean="0"/>
              <a:t>- they’ve simply added it as another format</a:t>
            </a:r>
            <a:r>
              <a:rPr lang="en-US" dirty="0"/>
              <a:t>. </a:t>
            </a:r>
            <a:r>
              <a:rPr lang="en-US" dirty="0" smtClean="0"/>
              <a:t>2013 (</a:t>
            </a:r>
            <a:r>
              <a:rPr lang="en-US" dirty="0" smtClean="0">
                <a:hlinkClick r:id="rId8"/>
              </a:rPr>
              <a:t>www.pewinternet.org</a:t>
            </a:r>
            <a:r>
              <a:rPr lang="en-US" dirty="0" smtClean="0"/>
              <a:t> )</a:t>
            </a:r>
          </a:p>
          <a:p>
            <a:endParaRPr lang="en-US" dirty="0"/>
          </a:p>
        </p:txBody>
      </p:sp>
    </p:spTree>
    <p:extLst>
      <p:ext uri="{BB962C8B-B14F-4D97-AF65-F5344CB8AC3E}">
        <p14:creationId xmlns:p14="http://schemas.microsoft.com/office/powerpoint/2010/main" val="336934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15" y="4648201"/>
            <a:ext cx="6781800" cy="1600200"/>
          </a:xfrm>
        </p:spPr>
        <p:txBody>
          <a:bodyPr/>
          <a:lstStyle/>
          <a:p>
            <a:r>
              <a:rPr lang="en-US" dirty="0" smtClean="0"/>
              <a:t>A few more facts- FYI</a:t>
            </a:r>
            <a:endParaRPr lang="en-US" dirty="0"/>
          </a:p>
        </p:txBody>
      </p:sp>
      <p:sp>
        <p:nvSpPr>
          <p:cNvPr id="3" name="Content Placeholder 2"/>
          <p:cNvSpPr>
            <a:spLocks noGrp="1"/>
          </p:cNvSpPr>
          <p:nvPr>
            <p:ph idx="1"/>
          </p:nvPr>
        </p:nvSpPr>
        <p:spPr>
          <a:xfrm>
            <a:off x="566615" y="898770"/>
            <a:ext cx="8088923" cy="4415691"/>
          </a:xfrm>
        </p:spPr>
        <p:txBody>
          <a:bodyPr>
            <a:normAutofit/>
          </a:bodyPr>
          <a:lstStyle/>
          <a:p>
            <a:pPr>
              <a:buFont typeface="Arial"/>
              <a:buChar char="•"/>
            </a:pPr>
            <a:r>
              <a:rPr lang="en-US" dirty="0" smtClean="0"/>
              <a:t>Harry Potter- sold over 400 million copies </a:t>
            </a:r>
          </a:p>
          <a:p>
            <a:pPr>
              <a:buFont typeface="Arial"/>
              <a:buChar char="•"/>
            </a:pPr>
            <a:r>
              <a:rPr lang="en-US" dirty="0" smtClean="0"/>
              <a:t>50 million copies of The Hunger Games books sold</a:t>
            </a:r>
          </a:p>
          <a:p>
            <a:r>
              <a:rPr lang="en-US" dirty="0" smtClean="0"/>
              <a:t>Wonder by RJ Palacio sold 1 million copies in 18 months and spent 53 weeks on the bestsellers’ list</a:t>
            </a:r>
          </a:p>
          <a:p>
            <a:r>
              <a:rPr lang="en-US" dirty="0" smtClean="0"/>
              <a:t>Diary of a Wimpy Kid sold 115 million copies</a:t>
            </a:r>
          </a:p>
          <a:p>
            <a:r>
              <a:rPr lang="en-US" dirty="0" smtClean="0"/>
              <a:t>The Fault in Our Stars- 1 book! Sold almost 11 million copies since it’s publication less than 2 years ago</a:t>
            </a:r>
          </a:p>
          <a:p>
            <a:r>
              <a:rPr lang="en-US" dirty="0" smtClean="0"/>
              <a:t>Adult author are joining the bandwagon- James Patterson, David Baldacci, Jodi </a:t>
            </a:r>
            <a:r>
              <a:rPr lang="en-US" dirty="0" err="1" smtClean="0"/>
              <a:t>Picoult</a:t>
            </a:r>
            <a:r>
              <a:rPr lang="en-US" dirty="0" smtClean="0"/>
              <a:t>, Harlan </a:t>
            </a:r>
            <a:r>
              <a:rPr lang="en-US" dirty="0" err="1" smtClean="0"/>
              <a:t>Coban</a:t>
            </a:r>
            <a:r>
              <a:rPr lang="en-US" dirty="0" smtClean="0"/>
              <a:t>, Neil </a:t>
            </a:r>
            <a:r>
              <a:rPr lang="en-US" dirty="0" err="1" smtClean="0"/>
              <a:t>Gaiman</a:t>
            </a:r>
            <a:r>
              <a:rPr lang="en-US" dirty="0" smtClean="0"/>
              <a:t>, Kathy </a:t>
            </a:r>
            <a:r>
              <a:rPr lang="en-US" dirty="0" err="1" smtClean="0"/>
              <a:t>Reichs</a:t>
            </a:r>
            <a:r>
              <a:rPr lang="en-US" dirty="0" smtClean="0"/>
              <a:t>, </a:t>
            </a:r>
            <a:r>
              <a:rPr lang="en-US" dirty="0" err="1" smtClean="0"/>
              <a:t>Phillipa</a:t>
            </a:r>
            <a:r>
              <a:rPr lang="en-US" dirty="0" smtClean="0"/>
              <a:t> Gregory, John Grisham to name a few</a:t>
            </a:r>
          </a:p>
          <a:p>
            <a:endParaRPr lang="en-US" dirty="0"/>
          </a:p>
        </p:txBody>
      </p:sp>
    </p:spTree>
    <p:extLst>
      <p:ext uri="{BB962C8B-B14F-4D97-AF65-F5344CB8AC3E}">
        <p14:creationId xmlns:p14="http://schemas.microsoft.com/office/powerpoint/2010/main" val="1654147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8" y="4663831"/>
            <a:ext cx="6781800" cy="1600200"/>
          </a:xfrm>
        </p:spPr>
        <p:txBody>
          <a:bodyPr/>
          <a:lstStyle/>
          <a:p>
            <a:r>
              <a:rPr lang="en-US" dirty="0" smtClean="0"/>
              <a:t>What I love about YA</a:t>
            </a:r>
            <a:endParaRPr lang="en-US" dirty="0"/>
          </a:p>
        </p:txBody>
      </p:sp>
      <p:sp>
        <p:nvSpPr>
          <p:cNvPr id="3" name="Content Placeholder 2"/>
          <p:cNvSpPr>
            <a:spLocks noGrp="1"/>
          </p:cNvSpPr>
          <p:nvPr>
            <p:ph idx="1"/>
          </p:nvPr>
        </p:nvSpPr>
        <p:spPr>
          <a:xfrm>
            <a:off x="332155" y="742462"/>
            <a:ext cx="8616460" cy="4298460"/>
          </a:xfrm>
        </p:spPr>
        <p:txBody>
          <a:bodyPr/>
          <a:lstStyle/>
          <a:p>
            <a:r>
              <a:rPr lang="en-US" dirty="0" smtClean="0"/>
              <a:t>YA explores diversity- YA pushes the envelope</a:t>
            </a:r>
          </a:p>
          <a:p>
            <a:r>
              <a:rPr lang="en-US" dirty="0" smtClean="0"/>
              <a:t>YA lets kids ‘experiment’ and discover safely</a:t>
            </a:r>
          </a:p>
          <a:p>
            <a:r>
              <a:rPr lang="en-US" dirty="0"/>
              <a:t>Number of </a:t>
            </a:r>
            <a:r>
              <a:rPr lang="en-US" dirty="0" smtClean="0"/>
              <a:t>messages in YA- </a:t>
            </a:r>
            <a:r>
              <a:rPr lang="en-US" dirty="0"/>
              <a:t>educating </a:t>
            </a:r>
            <a:r>
              <a:rPr lang="en-US" dirty="0" smtClean="0"/>
              <a:t>teens</a:t>
            </a:r>
          </a:p>
          <a:p>
            <a:r>
              <a:rPr lang="en-US" dirty="0" smtClean="0"/>
              <a:t>YA offers the opportunity </a:t>
            </a:r>
            <a:r>
              <a:rPr lang="en-US" dirty="0"/>
              <a:t>to inspire teens to improve our </a:t>
            </a:r>
            <a:r>
              <a:rPr lang="en-US" dirty="0" smtClean="0"/>
              <a:t>world</a:t>
            </a:r>
          </a:p>
          <a:p>
            <a:r>
              <a:rPr lang="en-US" dirty="0" smtClean="0"/>
              <a:t>YA gives teens an introduction to global cultures</a:t>
            </a:r>
          </a:p>
          <a:p>
            <a:r>
              <a:rPr lang="en-US" dirty="0" smtClean="0"/>
              <a:t>YA provides escapism- growing up is hard enough sometimes</a:t>
            </a:r>
          </a:p>
          <a:p>
            <a:r>
              <a:rPr lang="en-US" dirty="0" smtClean="0"/>
              <a:t>YA builds readers- no one is non-reader… they just haven’t been given the ’right’ book yet and there are SO many ‘right’ YA books </a:t>
            </a:r>
            <a:r>
              <a:rPr lang="en-US" dirty="0" smtClean="0">
                <a:sym typeface="Wingdings" panose="05000000000000000000" pitchFamily="2" charset="2"/>
              </a:rPr>
              <a:t></a:t>
            </a:r>
            <a:endParaRPr lang="en-US" dirty="0" smtClean="0"/>
          </a:p>
        </p:txBody>
      </p:sp>
    </p:spTree>
    <p:extLst>
      <p:ext uri="{BB962C8B-B14F-4D97-AF65-F5344CB8AC3E}">
        <p14:creationId xmlns:p14="http://schemas.microsoft.com/office/powerpoint/2010/main" val="2330168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96" y="5304512"/>
            <a:ext cx="6781800" cy="994508"/>
          </a:xfrm>
        </p:spPr>
        <p:txBody>
          <a:bodyPr>
            <a:normAutofit/>
          </a:bodyPr>
          <a:lstStyle/>
          <a:p>
            <a:r>
              <a:rPr lang="en-US" dirty="0"/>
              <a:t>M</a:t>
            </a:r>
            <a:r>
              <a:rPr lang="en-US" dirty="0" smtClean="0"/>
              <a:t>ost popular titles- </a:t>
            </a:r>
            <a:r>
              <a:rPr lang="en-US" sz="4000" dirty="0" smtClean="0"/>
              <a:t>2014</a:t>
            </a:r>
            <a:endParaRPr lang="en-US" dirty="0"/>
          </a:p>
        </p:txBody>
      </p:sp>
      <p:pic>
        <p:nvPicPr>
          <p:cNvPr id="5" name="Picture 4" descr="Catching fir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0918" y="778317"/>
            <a:ext cx="841131" cy="1235644"/>
          </a:xfrm>
          <a:prstGeom prst="rect">
            <a:avLst/>
          </a:prstGeom>
        </p:spPr>
      </p:pic>
      <p:pic>
        <p:nvPicPr>
          <p:cNvPr id="7" name="Picture 6" descr="Divergent.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35029" y="684173"/>
            <a:ext cx="881185" cy="1329788"/>
          </a:xfrm>
          <a:prstGeom prst="rect">
            <a:avLst/>
          </a:prstGeom>
        </p:spPr>
      </p:pic>
      <p:pic>
        <p:nvPicPr>
          <p:cNvPr id="8" name="Picture 7" descr="Eleanor and park.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35029" y="2274020"/>
            <a:ext cx="881185" cy="1329788"/>
          </a:xfrm>
          <a:prstGeom prst="rect">
            <a:avLst/>
          </a:prstGeom>
        </p:spPr>
      </p:pic>
      <p:pic>
        <p:nvPicPr>
          <p:cNvPr id="9" name="Picture 8" descr="Enclave.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92756" y="658167"/>
            <a:ext cx="906585" cy="1355794"/>
          </a:xfrm>
          <a:prstGeom prst="rect">
            <a:avLst/>
          </a:prstGeom>
        </p:spPr>
      </p:pic>
      <p:pic>
        <p:nvPicPr>
          <p:cNvPr id="10" name="Picture 9" descr="Everyday.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51975" y="2274020"/>
            <a:ext cx="906585" cy="1355794"/>
          </a:xfrm>
          <a:prstGeom prst="rect">
            <a:avLst/>
          </a:prstGeom>
        </p:spPr>
      </p:pic>
      <p:pic>
        <p:nvPicPr>
          <p:cNvPr id="11" name="Picture 10" descr="Fault in our stars.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8923" y="670586"/>
            <a:ext cx="898281" cy="1343375"/>
          </a:xfrm>
          <a:prstGeom prst="rect">
            <a:avLst/>
          </a:prstGeom>
        </p:spPr>
      </p:pic>
      <p:pic>
        <p:nvPicPr>
          <p:cNvPr id="13" name="Picture 12" descr="I am number four.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26403" y="684173"/>
            <a:ext cx="932961" cy="1407923"/>
          </a:xfrm>
          <a:prstGeom prst="rect">
            <a:avLst/>
          </a:prstGeom>
        </p:spPr>
      </p:pic>
      <p:pic>
        <p:nvPicPr>
          <p:cNvPr id="14" name="Picture 13" descr="Identical.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992756" y="2300026"/>
            <a:ext cx="947474" cy="1329788"/>
          </a:xfrm>
          <a:prstGeom prst="rect">
            <a:avLst/>
          </a:prstGeom>
        </p:spPr>
      </p:pic>
      <p:pic>
        <p:nvPicPr>
          <p:cNvPr id="15" name="Picture 14" descr="Legend.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425330" y="684173"/>
            <a:ext cx="944196" cy="1437950"/>
          </a:xfrm>
          <a:prstGeom prst="rect">
            <a:avLst/>
          </a:prstGeom>
        </p:spPr>
      </p:pic>
      <p:pic>
        <p:nvPicPr>
          <p:cNvPr id="16" name="Picture 15" descr="Lockdown.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795846" y="658167"/>
            <a:ext cx="967348" cy="1446665"/>
          </a:xfrm>
          <a:prstGeom prst="rect">
            <a:avLst/>
          </a:prstGeom>
        </p:spPr>
      </p:pic>
      <p:pic>
        <p:nvPicPr>
          <p:cNvPr id="17" name="Picture 16" descr="Looking for alaska.JP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425330" y="2415046"/>
            <a:ext cx="975866" cy="1472671"/>
          </a:xfrm>
          <a:prstGeom prst="rect">
            <a:avLst/>
          </a:prstGeom>
        </p:spPr>
      </p:pic>
      <p:pic>
        <p:nvPicPr>
          <p:cNvPr id="18" name="Picture 17" descr="Middle school.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07512" y="2415046"/>
            <a:ext cx="790331" cy="1214768"/>
          </a:xfrm>
          <a:prstGeom prst="rect">
            <a:avLst/>
          </a:prstGeom>
        </p:spPr>
      </p:pic>
      <p:pic>
        <p:nvPicPr>
          <p:cNvPr id="19" name="Picture 18" descr="Perfect chemistry.JP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126403" y="2415046"/>
            <a:ext cx="936240" cy="1400143"/>
          </a:xfrm>
          <a:prstGeom prst="rect">
            <a:avLst/>
          </a:prstGeom>
        </p:spPr>
      </p:pic>
      <p:pic>
        <p:nvPicPr>
          <p:cNvPr id="20" name="Picture 19" descr="Shine.JP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25096" y="3883341"/>
            <a:ext cx="842108" cy="1294351"/>
          </a:xfrm>
          <a:prstGeom prst="rect">
            <a:avLst/>
          </a:prstGeom>
        </p:spPr>
      </p:pic>
      <p:pic>
        <p:nvPicPr>
          <p:cNvPr id="23" name="Picture 22" descr="The infinite moment of us.JP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3992755" y="3883341"/>
            <a:ext cx="906585" cy="1393454"/>
          </a:xfrm>
          <a:prstGeom prst="rect">
            <a:avLst/>
          </a:prstGeom>
        </p:spPr>
      </p:pic>
      <p:pic>
        <p:nvPicPr>
          <p:cNvPr id="24" name="Picture 23" descr="Icons.JP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126403" y="4054229"/>
            <a:ext cx="932961" cy="1222565"/>
          </a:xfrm>
          <a:prstGeom prst="rect">
            <a:avLst/>
          </a:prstGeom>
        </p:spPr>
      </p:pic>
      <p:pic>
        <p:nvPicPr>
          <p:cNvPr id="25" name="Picture 24" descr="The selection.JP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6597295" y="4054229"/>
            <a:ext cx="803901" cy="1213160"/>
          </a:xfrm>
          <a:prstGeom prst="rect">
            <a:avLst/>
          </a:prstGeom>
        </p:spPr>
      </p:pic>
      <p:pic>
        <p:nvPicPr>
          <p:cNvPr id="26" name="Picture 25" descr="The testing.JP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7795846" y="3923610"/>
            <a:ext cx="898418" cy="1380902"/>
          </a:xfrm>
          <a:prstGeom prst="rect">
            <a:avLst/>
          </a:prstGeom>
        </p:spPr>
      </p:pic>
      <p:pic>
        <p:nvPicPr>
          <p:cNvPr id="27" name="Picture 26" descr="City of bones.JP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7795845" y="2415046"/>
            <a:ext cx="812285" cy="1214768"/>
          </a:xfrm>
          <a:prstGeom prst="rect">
            <a:avLst/>
          </a:prstGeom>
        </p:spPr>
      </p:pic>
      <p:pic>
        <p:nvPicPr>
          <p:cNvPr id="28" name="Picture 27" descr="Little brother.JPG"/>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592920" y="3815188"/>
            <a:ext cx="965640" cy="1444111"/>
          </a:xfrm>
          <a:prstGeom prst="rect">
            <a:avLst/>
          </a:prstGeom>
        </p:spPr>
      </p:pic>
      <p:pic>
        <p:nvPicPr>
          <p:cNvPr id="3" name="Picture 2" descr="Thirteen reasons why.jp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2835029" y="3923610"/>
            <a:ext cx="881185" cy="1317808"/>
          </a:xfrm>
          <a:prstGeom prst="rect">
            <a:avLst/>
          </a:prstGeom>
        </p:spPr>
      </p:pic>
    </p:spTree>
    <p:extLst>
      <p:ext uri="{BB962C8B-B14F-4D97-AF65-F5344CB8AC3E}">
        <p14:creationId xmlns:p14="http://schemas.microsoft.com/office/powerpoint/2010/main" val="222564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7" y="5267440"/>
            <a:ext cx="6781800" cy="1053123"/>
          </a:xfrm>
        </p:spPr>
        <p:txBody>
          <a:bodyPr/>
          <a:lstStyle/>
          <a:p>
            <a:r>
              <a:rPr lang="en-US" dirty="0" smtClean="0"/>
              <a:t>NEWEST popular titles</a:t>
            </a:r>
            <a:endParaRPr lang="en-US" dirty="0"/>
          </a:p>
        </p:txBody>
      </p:sp>
      <p:pic>
        <p:nvPicPr>
          <p:cNvPr id="4" name="Picture 3" descr="Fangir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595" y="761433"/>
            <a:ext cx="963593" cy="1454150"/>
          </a:xfrm>
          <a:prstGeom prst="rect">
            <a:avLst/>
          </a:prstGeom>
        </p:spPr>
      </p:pic>
      <p:pic>
        <p:nvPicPr>
          <p:cNvPr id="5" name="Picture 4" descr="Fault in our star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6604" y="761434"/>
            <a:ext cx="972354" cy="1454150"/>
          </a:xfrm>
          <a:prstGeom prst="rect">
            <a:avLst/>
          </a:prstGeom>
        </p:spPr>
      </p:pic>
      <p:pic>
        <p:nvPicPr>
          <p:cNvPr id="6" name="Picture 5" descr="I i stay.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16897" y="806814"/>
            <a:ext cx="942008" cy="1408769"/>
          </a:xfrm>
          <a:prstGeom prst="rect">
            <a:avLst/>
          </a:prstGeom>
        </p:spPr>
      </p:pic>
      <p:pic>
        <p:nvPicPr>
          <p:cNvPr id="8" name="Picture 7" descr="Now and forever Colasanti.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88514" y="2462760"/>
            <a:ext cx="970391" cy="1464408"/>
          </a:xfrm>
          <a:prstGeom prst="rect">
            <a:avLst/>
          </a:prstGeom>
        </p:spPr>
      </p:pic>
      <p:pic>
        <p:nvPicPr>
          <p:cNvPr id="9" name="Picture 8" descr="Panic.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40933" y="2495786"/>
            <a:ext cx="916345" cy="1395535"/>
          </a:xfrm>
          <a:prstGeom prst="rect">
            <a:avLst/>
          </a:prstGeom>
        </p:spPr>
      </p:pic>
      <p:pic>
        <p:nvPicPr>
          <p:cNvPr id="11" name="Picture 10" descr="Slated.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261330" y="819072"/>
            <a:ext cx="916986" cy="1396511"/>
          </a:xfrm>
          <a:prstGeom prst="rect">
            <a:avLst/>
          </a:prstGeom>
        </p:spPr>
      </p:pic>
      <p:pic>
        <p:nvPicPr>
          <p:cNvPr id="12" name="Picture 11" descr="Shatter me.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443438" y="819072"/>
            <a:ext cx="963593" cy="1454150"/>
          </a:xfrm>
          <a:prstGeom prst="rect">
            <a:avLst/>
          </a:prstGeom>
        </p:spPr>
      </p:pic>
      <p:pic>
        <p:nvPicPr>
          <p:cNvPr id="13" name="Picture 12" descr="Splintered.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778261" y="806814"/>
            <a:ext cx="933522" cy="1408769"/>
          </a:xfrm>
          <a:prstGeom prst="rect">
            <a:avLst/>
          </a:prstGeom>
        </p:spPr>
      </p:pic>
      <p:pic>
        <p:nvPicPr>
          <p:cNvPr id="14" name="Picture 13" descr="We were liars.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940933" y="818053"/>
            <a:ext cx="926074" cy="1397530"/>
          </a:xfrm>
          <a:prstGeom prst="rect">
            <a:avLst/>
          </a:prstGeom>
        </p:spPr>
      </p:pic>
      <p:pic>
        <p:nvPicPr>
          <p:cNvPr id="15" name="Picture 14" descr="Save rafe.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14528" y="2531633"/>
            <a:ext cx="883660" cy="1286733"/>
          </a:xfrm>
          <a:prstGeom prst="rect">
            <a:avLst/>
          </a:prstGeom>
        </p:spPr>
      </p:pic>
      <p:pic>
        <p:nvPicPr>
          <p:cNvPr id="17" name="Picture 16" descr="The immortal rules- Kagawa.JP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443438" y="2486119"/>
            <a:ext cx="963593" cy="1441049"/>
          </a:xfrm>
          <a:prstGeom prst="rect">
            <a:avLst/>
          </a:prstGeom>
        </p:spPr>
      </p:pic>
      <p:pic>
        <p:nvPicPr>
          <p:cNvPr id="18" name="Picture 17" descr="The maze runner.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732570" y="2462760"/>
            <a:ext cx="979213" cy="1464408"/>
          </a:xfrm>
          <a:prstGeom prst="rect">
            <a:avLst/>
          </a:prstGeom>
        </p:spPr>
      </p:pic>
      <p:pic>
        <p:nvPicPr>
          <p:cNvPr id="19" name="Picture 18" descr="Cirque du freak GN.JP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666604" y="2531633"/>
            <a:ext cx="881184" cy="1317807"/>
          </a:xfrm>
          <a:prstGeom prst="rect">
            <a:avLst/>
          </a:prstGeom>
        </p:spPr>
      </p:pic>
      <p:pic>
        <p:nvPicPr>
          <p:cNvPr id="20" name="Picture 19" descr="Yolo.JP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778261" y="4063999"/>
            <a:ext cx="972505" cy="1552268"/>
          </a:xfrm>
          <a:prstGeom prst="rect">
            <a:avLst/>
          </a:prstGeom>
        </p:spPr>
      </p:pic>
      <p:sp>
        <p:nvSpPr>
          <p:cNvPr id="21" name="TextBox 20"/>
          <p:cNvSpPr txBox="1"/>
          <p:nvPr/>
        </p:nvSpPr>
        <p:spPr>
          <a:xfrm>
            <a:off x="2940933" y="4122614"/>
            <a:ext cx="4638434" cy="646331"/>
          </a:xfrm>
          <a:prstGeom prst="rect">
            <a:avLst/>
          </a:prstGeom>
          <a:noFill/>
        </p:spPr>
        <p:txBody>
          <a:bodyPr wrap="square" rtlCol="0">
            <a:spAutoFit/>
          </a:bodyPr>
          <a:lstStyle/>
          <a:p>
            <a:r>
              <a:rPr lang="en-US" b="1" i="1" dirty="0" smtClean="0">
                <a:solidFill>
                  <a:srgbClr val="FF0000"/>
                </a:solidFill>
              </a:rPr>
              <a:t>The Maze Runner </a:t>
            </a:r>
            <a:r>
              <a:rPr lang="en-US" b="1" dirty="0" smtClean="0">
                <a:solidFill>
                  <a:srgbClr val="FF0000"/>
                </a:solidFill>
              </a:rPr>
              <a:t>and </a:t>
            </a:r>
            <a:r>
              <a:rPr lang="en-US" b="1" i="1" dirty="0" smtClean="0">
                <a:solidFill>
                  <a:srgbClr val="FF0000"/>
                </a:solidFill>
              </a:rPr>
              <a:t>If I Stay </a:t>
            </a:r>
            <a:r>
              <a:rPr lang="en-US" b="1" dirty="0" smtClean="0">
                <a:solidFill>
                  <a:srgbClr val="FF0000"/>
                </a:solidFill>
              </a:rPr>
              <a:t>are not new, but newly popular due to movie releases.</a:t>
            </a:r>
            <a:endParaRPr lang="en-US" b="1" dirty="0">
              <a:solidFill>
                <a:srgbClr val="FF0000"/>
              </a:solidFill>
            </a:endParaRPr>
          </a:p>
        </p:txBody>
      </p:sp>
      <p:pic>
        <p:nvPicPr>
          <p:cNvPr id="3" name="Picture 2"/>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251104" y="2495785"/>
            <a:ext cx="933159" cy="1395535"/>
          </a:xfrm>
          <a:prstGeom prst="rect">
            <a:avLst/>
          </a:prstGeom>
        </p:spPr>
      </p:pic>
    </p:spTree>
    <p:extLst>
      <p:ext uri="{BB962C8B-B14F-4D97-AF65-F5344CB8AC3E}">
        <p14:creationId xmlns:p14="http://schemas.microsoft.com/office/powerpoint/2010/main" val="2550229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9" y="4697030"/>
            <a:ext cx="6781800" cy="1600200"/>
          </a:xfrm>
        </p:spPr>
        <p:txBody>
          <a:bodyPr/>
          <a:lstStyle/>
          <a:p>
            <a:r>
              <a:rPr lang="en-US" dirty="0" smtClean="0"/>
              <a:t>NEW titles</a:t>
            </a:r>
            <a:endParaRPr lang="en-US" dirty="0"/>
          </a:p>
        </p:txBody>
      </p:sp>
      <p:pic>
        <p:nvPicPr>
          <p:cNvPr id="5" name="Picture 4" descr="Buzz ki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104" y="704080"/>
            <a:ext cx="1267511" cy="1912789"/>
          </a:xfrm>
          <a:prstGeom prst="rect">
            <a:avLst/>
          </a:prstGeom>
        </p:spPr>
      </p:pic>
      <p:pic>
        <p:nvPicPr>
          <p:cNvPr id="6" name="Picture 5" descr="Dorothy must di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797" y="3192534"/>
            <a:ext cx="1415432" cy="2155611"/>
          </a:xfrm>
          <a:prstGeom prst="rect">
            <a:avLst/>
          </a:prstGeom>
        </p:spPr>
      </p:pic>
      <p:pic>
        <p:nvPicPr>
          <p:cNvPr id="7" name="Picture 6" descr="Freakboy.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37231" y="616439"/>
            <a:ext cx="1050192" cy="1570557"/>
          </a:xfrm>
          <a:prstGeom prst="rect">
            <a:avLst/>
          </a:prstGeom>
        </p:spPr>
      </p:pic>
      <p:pic>
        <p:nvPicPr>
          <p:cNvPr id="9" name="Picture 8" descr="Lies my girfriend told m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7231" y="2392546"/>
            <a:ext cx="1057030" cy="1580784"/>
          </a:xfrm>
          <a:prstGeom prst="rect">
            <a:avLst/>
          </a:prstGeom>
        </p:spPr>
      </p:pic>
      <p:pic>
        <p:nvPicPr>
          <p:cNvPr id="10" name="Picture 9" descr="Monument 1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538" y="672796"/>
            <a:ext cx="1250461" cy="1870059"/>
          </a:xfrm>
          <a:prstGeom prst="rect">
            <a:avLst/>
          </a:prstGeom>
        </p:spPr>
      </p:pic>
      <p:pic>
        <p:nvPicPr>
          <p:cNvPr id="11" name="Picture 10" descr="Openly straigh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9277" y="4324512"/>
            <a:ext cx="1307223" cy="1972718"/>
          </a:xfrm>
          <a:prstGeom prst="rect">
            <a:avLst/>
          </a:prstGeom>
        </p:spPr>
      </p:pic>
      <p:pic>
        <p:nvPicPr>
          <p:cNvPr id="12" name="Picture 11" descr="Revolutio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922" y="616439"/>
            <a:ext cx="1299308" cy="1960774"/>
          </a:xfrm>
          <a:prstGeom prst="rect">
            <a:avLst/>
          </a:prstGeom>
        </p:spPr>
      </p:pic>
      <p:pic>
        <p:nvPicPr>
          <p:cNvPr id="13" name="Picture 12" descr="Ruby red.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4561" y="672797"/>
            <a:ext cx="1329592" cy="2207122"/>
          </a:xfrm>
          <a:prstGeom prst="rect">
            <a:avLst/>
          </a:prstGeom>
        </p:spPr>
      </p:pic>
      <p:pic>
        <p:nvPicPr>
          <p:cNvPr id="14" name="Picture 13" descr="Sex &amp; violenc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4561" y="3192534"/>
            <a:ext cx="1375083" cy="1942003"/>
          </a:xfrm>
          <a:prstGeom prst="rect">
            <a:avLst/>
          </a:prstGeom>
        </p:spPr>
      </p:pic>
      <p:pic>
        <p:nvPicPr>
          <p:cNvPr id="17" name="Picture 16" descr="The Naturals.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46615" y="2769711"/>
            <a:ext cx="1463966" cy="2229526"/>
          </a:xfrm>
          <a:prstGeom prst="rect">
            <a:avLst/>
          </a:prstGeom>
        </p:spPr>
      </p:pic>
      <p:pic>
        <p:nvPicPr>
          <p:cNvPr id="18" name="Picture 17" descr="The summer of letting go.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6561" y="2879919"/>
            <a:ext cx="1329592" cy="2006475"/>
          </a:xfrm>
          <a:prstGeom prst="rect">
            <a:avLst/>
          </a:prstGeom>
        </p:spPr>
      </p:pic>
    </p:spTree>
    <p:extLst>
      <p:ext uri="{BB962C8B-B14F-4D97-AF65-F5344CB8AC3E}">
        <p14:creationId xmlns:p14="http://schemas.microsoft.com/office/powerpoint/2010/main" val="37745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4742121"/>
            <a:ext cx="8420985" cy="1600200"/>
          </a:xfrm>
        </p:spPr>
        <p:txBody>
          <a:bodyPr>
            <a:normAutofit/>
          </a:bodyPr>
          <a:lstStyle/>
          <a:p>
            <a:r>
              <a:rPr lang="en-US" dirty="0" smtClean="0"/>
              <a:t>What do I do with my books?</a:t>
            </a:r>
            <a:endParaRPr lang="en-US" dirty="0"/>
          </a:p>
        </p:txBody>
      </p:sp>
      <p:sp>
        <p:nvSpPr>
          <p:cNvPr id="3" name="Content Placeholder 2"/>
          <p:cNvSpPr>
            <a:spLocks noGrp="1"/>
          </p:cNvSpPr>
          <p:nvPr>
            <p:ph idx="1"/>
          </p:nvPr>
        </p:nvSpPr>
        <p:spPr>
          <a:xfrm>
            <a:off x="467834" y="792781"/>
            <a:ext cx="4040372" cy="4375298"/>
          </a:xfrm>
        </p:spPr>
        <p:txBody>
          <a:bodyPr>
            <a:normAutofit/>
          </a:bodyPr>
          <a:lstStyle/>
          <a:p>
            <a:r>
              <a:rPr lang="en-US" dirty="0" smtClean="0">
                <a:solidFill>
                  <a:schemeClr val="tx1"/>
                </a:solidFill>
              </a:rPr>
              <a:t>Memoirs &amp; Biographies </a:t>
            </a:r>
          </a:p>
          <a:p>
            <a:r>
              <a:rPr lang="en-US" dirty="0" smtClean="0">
                <a:solidFill>
                  <a:schemeClr val="tx1"/>
                </a:solidFill>
              </a:rPr>
              <a:t>Retold Fairy Tales</a:t>
            </a:r>
          </a:p>
          <a:p>
            <a:r>
              <a:rPr lang="en-US" dirty="0" smtClean="0">
                <a:solidFill>
                  <a:schemeClr val="tx1"/>
                </a:solidFill>
              </a:rPr>
              <a:t>Dystopia</a:t>
            </a:r>
          </a:p>
          <a:p>
            <a:r>
              <a:rPr lang="en-US" dirty="0" smtClean="0">
                <a:solidFill>
                  <a:schemeClr val="tx1"/>
                </a:solidFill>
              </a:rPr>
              <a:t>Environmental</a:t>
            </a:r>
          </a:p>
          <a:p>
            <a:r>
              <a:rPr lang="en-US" dirty="0" smtClean="0">
                <a:solidFill>
                  <a:schemeClr val="tx1"/>
                </a:solidFill>
              </a:rPr>
              <a:t>Architecture </a:t>
            </a:r>
          </a:p>
          <a:p>
            <a:r>
              <a:rPr lang="en-US" dirty="0" smtClean="0">
                <a:solidFill>
                  <a:schemeClr val="tx1"/>
                </a:solidFill>
              </a:rPr>
              <a:t>Pre &amp; Post Civil War nonfiction</a:t>
            </a:r>
          </a:p>
          <a:p>
            <a:r>
              <a:rPr lang="en-US" dirty="0" smtClean="0">
                <a:solidFill>
                  <a:schemeClr val="tx1"/>
                </a:solidFill>
              </a:rPr>
              <a:t>Bullying</a:t>
            </a:r>
          </a:p>
          <a:p>
            <a:r>
              <a:rPr lang="en-US" dirty="0" smtClean="0">
                <a:solidFill>
                  <a:schemeClr val="tx1"/>
                </a:solidFill>
              </a:rPr>
              <a:t>Criminal Justice </a:t>
            </a:r>
          </a:p>
          <a:p>
            <a:endParaRPr lang="en-US" dirty="0" smtClean="0"/>
          </a:p>
        </p:txBody>
      </p:sp>
      <p:sp>
        <p:nvSpPr>
          <p:cNvPr id="4" name="TextBox 3"/>
          <p:cNvSpPr txBox="1"/>
          <p:nvPr/>
        </p:nvSpPr>
        <p:spPr>
          <a:xfrm>
            <a:off x="4359350" y="792781"/>
            <a:ext cx="4380612" cy="4431983"/>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US" sz="2400" dirty="0"/>
              <a:t>Graphic Novel graduation</a:t>
            </a:r>
          </a:p>
          <a:p>
            <a:pPr marL="342900" indent="-342900">
              <a:buClr>
                <a:srgbClr val="C00000"/>
              </a:buClr>
              <a:buFont typeface="Arial" panose="020B0604020202020204" pitchFamily="34" charset="0"/>
              <a:buChar char="•"/>
            </a:pPr>
            <a:r>
              <a:rPr lang="en-US" sz="2400" dirty="0" err="1"/>
              <a:t>Playaway</a:t>
            </a:r>
            <a:r>
              <a:rPr lang="en-US" sz="2400" dirty="0"/>
              <a:t> </a:t>
            </a:r>
            <a:r>
              <a:rPr lang="en-US" sz="2400" dirty="0" smtClean="0"/>
              <a:t>audiobooks</a:t>
            </a:r>
          </a:p>
          <a:p>
            <a:pPr marL="342900" indent="-342900">
              <a:buClr>
                <a:srgbClr val="C00000"/>
              </a:buClr>
              <a:buFont typeface="Arial" panose="020B0604020202020204" pitchFamily="34" charset="0"/>
              <a:buChar char="•"/>
            </a:pPr>
            <a:r>
              <a:rPr lang="en-US" sz="2400" dirty="0" smtClean="0"/>
              <a:t>Displays</a:t>
            </a:r>
          </a:p>
          <a:p>
            <a:pPr marL="800100" lvl="1" indent="-342900">
              <a:buClr>
                <a:srgbClr val="C00000"/>
              </a:buClr>
              <a:buFont typeface="Arial" panose="020B0604020202020204" pitchFamily="34" charset="0"/>
              <a:buChar char="•"/>
            </a:pPr>
            <a:r>
              <a:rPr lang="en-US" sz="2400" dirty="0" smtClean="0"/>
              <a:t>GLBTQ</a:t>
            </a:r>
          </a:p>
          <a:p>
            <a:pPr marL="800100" lvl="1" indent="-342900">
              <a:buClr>
                <a:srgbClr val="C00000"/>
              </a:buClr>
              <a:buFont typeface="Arial" panose="020B0604020202020204" pitchFamily="34" charset="0"/>
              <a:buChar char="•"/>
            </a:pPr>
            <a:r>
              <a:rPr lang="en-US" sz="2400" dirty="0" smtClean="0"/>
              <a:t>Books </a:t>
            </a:r>
            <a:r>
              <a:rPr lang="en-US" sz="2400" dirty="0"/>
              <a:t>to </a:t>
            </a:r>
            <a:r>
              <a:rPr lang="en-US" sz="2400" dirty="0" smtClean="0"/>
              <a:t>movies</a:t>
            </a:r>
          </a:p>
          <a:p>
            <a:pPr marL="800100" lvl="1" indent="-342900">
              <a:buClr>
                <a:srgbClr val="C00000"/>
              </a:buClr>
              <a:buFont typeface="Arial" panose="020B0604020202020204" pitchFamily="34" charset="0"/>
              <a:buChar char="•"/>
            </a:pPr>
            <a:r>
              <a:rPr lang="en-US" sz="2400" dirty="0" smtClean="0"/>
              <a:t>NEW books</a:t>
            </a:r>
          </a:p>
          <a:p>
            <a:pPr marL="800100" lvl="1" indent="-342900">
              <a:buClr>
                <a:srgbClr val="C00000"/>
              </a:buClr>
              <a:buFont typeface="Arial" panose="020B0604020202020204" pitchFamily="34" charset="0"/>
              <a:buChar char="•"/>
            </a:pPr>
            <a:r>
              <a:rPr lang="en-US" sz="2400" dirty="0" smtClean="0"/>
              <a:t>Bullying</a:t>
            </a:r>
          </a:p>
          <a:p>
            <a:pPr marL="800100" lvl="1" indent="-342900">
              <a:buClr>
                <a:srgbClr val="C00000"/>
              </a:buClr>
              <a:buFont typeface="Arial" panose="020B0604020202020204" pitchFamily="34" charset="0"/>
              <a:buChar char="•"/>
            </a:pPr>
            <a:r>
              <a:rPr lang="en-US" sz="2400" dirty="0" smtClean="0"/>
              <a:t>Snuggle with a book (winter/snow themes)</a:t>
            </a:r>
          </a:p>
          <a:p>
            <a:pPr marL="800100" lvl="1" indent="-342900">
              <a:buClr>
                <a:srgbClr val="C00000"/>
              </a:buClr>
              <a:buFont typeface="Arial" panose="020B0604020202020204" pitchFamily="34" charset="0"/>
              <a:buChar char="•"/>
            </a:pPr>
            <a:r>
              <a:rPr lang="en-US" sz="2400" dirty="0" smtClean="0"/>
              <a:t>Spring- green book covers</a:t>
            </a:r>
          </a:p>
          <a:p>
            <a:pPr marL="800100" lvl="1" indent="-342900">
              <a:buClr>
                <a:srgbClr val="C00000"/>
              </a:buClr>
              <a:buFont typeface="Arial" panose="020B0604020202020204" pitchFamily="34" charset="0"/>
              <a:buChar char="•"/>
            </a:pPr>
            <a:r>
              <a:rPr lang="en-US" sz="2400" dirty="0" smtClean="0"/>
              <a:t>Multicultural </a:t>
            </a:r>
            <a:endParaRPr lang="en-US" sz="2400" dirty="0"/>
          </a:p>
          <a:p>
            <a:pPr marL="285750" indent="-285750">
              <a:buClr>
                <a:srgbClr val="C00000"/>
              </a:buClr>
              <a:buFont typeface="Arial" panose="020B0604020202020204" pitchFamily="34" charset="0"/>
              <a:buChar char="•"/>
            </a:pPr>
            <a:endParaRPr lang="en-US" dirty="0"/>
          </a:p>
        </p:txBody>
      </p:sp>
    </p:spTree>
    <p:extLst>
      <p:ext uri="{BB962C8B-B14F-4D97-AF65-F5344CB8AC3E}">
        <p14:creationId xmlns:p14="http://schemas.microsoft.com/office/powerpoint/2010/main" val="372029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1542</TotalTime>
  <Words>3965</Words>
  <Application>Microsoft Office PowerPoint</Application>
  <PresentationFormat>On-screen Show (4:3)</PresentationFormat>
  <Paragraphs>357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Newsprint</vt:lpstr>
      <vt:lpstr>it’s HOT, HOT, HOT!</vt:lpstr>
      <vt:lpstr>Defining YA</vt:lpstr>
      <vt:lpstr>A few facts</vt:lpstr>
      <vt:lpstr>A few more facts- FYI</vt:lpstr>
      <vt:lpstr>What I love about YA</vt:lpstr>
      <vt:lpstr>Most popular titles- 2014</vt:lpstr>
      <vt:lpstr>NEWEST popular titles</vt:lpstr>
      <vt:lpstr>NEW titles</vt:lpstr>
      <vt:lpstr>What do I do with my books?</vt:lpstr>
      <vt:lpstr>GRAPHIC NOVELS</vt:lpstr>
      <vt:lpstr>Manga</vt:lpstr>
      <vt:lpstr>Middle School authors</vt:lpstr>
      <vt:lpstr>Reluctant boy readers</vt:lpstr>
      <vt:lpstr>NONFICTION</vt:lpstr>
      <vt:lpstr>BIOGAPHIES</vt:lpstr>
      <vt:lpstr>COMING SOON</vt:lpstr>
      <vt:lpstr>YA Book to movie</vt:lpstr>
      <vt:lpstr>YA genres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HOT, HOT, HOT!</dc:title>
  <dc:creator>lisa</dc:creator>
  <cp:lastModifiedBy>Lisa Osur</cp:lastModifiedBy>
  <cp:revision>106</cp:revision>
  <cp:lastPrinted>2014-09-26T17:50:32Z</cp:lastPrinted>
  <dcterms:created xsi:type="dcterms:W3CDTF">2014-09-13T10:45:05Z</dcterms:created>
  <dcterms:modified xsi:type="dcterms:W3CDTF">2014-09-26T18:01:08Z</dcterms:modified>
</cp:coreProperties>
</file>