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  <p:sldId id="262" r:id="rId5"/>
    <p:sldId id="259" r:id="rId6"/>
    <p:sldId id="265" r:id="rId7"/>
    <p:sldId id="264" r:id="rId8"/>
    <p:sldId id="266" r:id="rId9"/>
    <p:sldId id="261" r:id="rId10"/>
    <p:sldId id="260" r:id="rId11"/>
    <p:sldId id="263" r:id="rId1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FF8000"/>
    <a:srgbClr val="0000FF"/>
    <a:srgbClr val="00FF00"/>
    <a:srgbClr val="CC66FF"/>
    <a:srgbClr val="22C700"/>
    <a:srgbClr val="25318C"/>
    <a:srgbClr val="004300"/>
    <a:srgbClr val="F2C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247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68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36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959" y="504238"/>
            <a:ext cx="5864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FF00"/>
                </a:solidFill>
                <a:latin typeface="Arial"/>
                <a:cs typeface="Arial"/>
              </a:rPr>
              <a:t>When Spring Comes</a:t>
            </a:r>
            <a:endParaRPr lang="en-US" sz="20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959" y="1148544"/>
            <a:ext cx="58646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Flowers smell good. 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Trees are in the breeze. 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Animals are running. 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Guess what season it is? 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Is it Summer, Fall, Winter, or Spring? 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It is Spring! 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The best time of the year.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You get to play in the sun. 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Smell the flowers.... </a:t>
            </a:r>
            <a:r>
              <a:rPr lang="en-US" sz="1400" dirty="0" err="1" smtClean="0">
                <a:latin typeface="Arial"/>
                <a:cs typeface="Arial"/>
              </a:rPr>
              <a:t>ahhh</a:t>
            </a:r>
            <a:r>
              <a:rPr lang="en-US" sz="1400" dirty="0" smtClean="0">
                <a:latin typeface="Arial"/>
                <a:cs typeface="Arial"/>
              </a:rPr>
              <a:t>..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See animals wake up. 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You get to be free from inside. 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It is time to run in the breeze 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and say good-bye to the freeze.</a:t>
            </a:r>
          </a:p>
          <a:p>
            <a:pPr algn="ctr"/>
            <a:endParaRPr lang="en-US" sz="1400" dirty="0">
              <a:latin typeface="Arial"/>
              <a:cs typeface="Arial"/>
            </a:endParaRPr>
          </a:p>
          <a:p>
            <a:r>
              <a:rPr lang="en-US" sz="1400" dirty="0" err="1" smtClean="0">
                <a:solidFill>
                  <a:srgbClr val="00FF00"/>
                </a:solidFill>
                <a:latin typeface="Arial"/>
                <a:cs typeface="Arial"/>
              </a:rPr>
              <a:t>Dagny</a:t>
            </a:r>
            <a:r>
              <a:rPr lang="en-US" sz="1400" dirty="0" smtClean="0">
                <a:solidFill>
                  <a:srgbClr val="00FF00"/>
                </a:solidFill>
                <a:latin typeface="Arial"/>
                <a:cs typeface="Arial"/>
              </a:rPr>
              <a:t> – Grade Two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2959" y="5836099"/>
            <a:ext cx="5864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Sea Shell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959" y="6368351"/>
            <a:ext cx="5724533" cy="215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69913">
              <a:lnSpc>
                <a:spcPct val="120000"/>
              </a:lnSpc>
            </a:pPr>
            <a:r>
              <a:rPr lang="en-US" sz="1400" dirty="0" smtClean="0">
                <a:latin typeface="Arial"/>
                <a:cs typeface="Arial"/>
              </a:rPr>
              <a:t>Tumbling on the ocean floor</a:t>
            </a:r>
          </a:p>
          <a:p>
            <a:pPr indent="569913">
              <a:lnSpc>
                <a:spcPct val="120000"/>
              </a:lnSpc>
            </a:pPr>
            <a:r>
              <a:rPr lang="en-US" sz="1400" dirty="0" smtClean="0">
                <a:latin typeface="Arial"/>
                <a:cs typeface="Arial"/>
              </a:rPr>
              <a:t>for hundreds of years.</a:t>
            </a:r>
          </a:p>
          <a:p>
            <a:pPr indent="569913">
              <a:lnSpc>
                <a:spcPct val="120000"/>
              </a:lnSpc>
            </a:pPr>
            <a:r>
              <a:rPr lang="en-US" sz="1400" dirty="0" smtClean="0">
                <a:latin typeface="Arial"/>
                <a:cs typeface="Arial"/>
              </a:rPr>
              <a:t>It slides to the shore.</a:t>
            </a:r>
          </a:p>
          <a:p>
            <a:pPr indent="569913">
              <a:lnSpc>
                <a:spcPct val="120000"/>
              </a:lnSpc>
            </a:pPr>
            <a:r>
              <a:rPr lang="en-US" sz="1400" dirty="0" smtClean="0">
                <a:latin typeface="Arial"/>
                <a:cs typeface="Arial"/>
              </a:rPr>
              <a:t>Because of the waves</a:t>
            </a:r>
          </a:p>
          <a:p>
            <a:pPr indent="569913">
              <a:lnSpc>
                <a:spcPct val="120000"/>
              </a:lnSpc>
            </a:pPr>
            <a:r>
              <a:rPr lang="en-US" sz="1400" dirty="0" smtClean="0">
                <a:latin typeface="Arial"/>
                <a:cs typeface="Arial"/>
              </a:rPr>
              <a:t>A little broken . . .</a:t>
            </a:r>
          </a:p>
          <a:p>
            <a:pPr indent="569913">
              <a:lnSpc>
                <a:spcPct val="120000"/>
              </a:lnSpc>
            </a:pPr>
            <a:r>
              <a:rPr lang="en-US" sz="1400" dirty="0" smtClean="0">
                <a:latin typeface="Arial"/>
                <a:cs typeface="Arial"/>
              </a:rPr>
              <a:t>But still perfect.</a:t>
            </a:r>
          </a:p>
          <a:p>
            <a:pPr>
              <a:lnSpc>
                <a:spcPct val="120000"/>
              </a:lnSpc>
            </a:pPr>
            <a:endParaRPr lang="en-US" sz="1400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558ED5"/>
                </a:solidFill>
                <a:latin typeface="Arial"/>
                <a:cs typeface="Arial"/>
              </a:rPr>
              <a:t>Philip – Grade Two</a:t>
            </a:r>
            <a:endParaRPr lang="en-US" sz="1400" dirty="0">
              <a:solidFill>
                <a:srgbClr val="558ED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4837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928" y="522914"/>
            <a:ext cx="5939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14BAC0"/>
                </a:solidFill>
                <a:latin typeface="Arial"/>
                <a:cs typeface="Arial"/>
              </a:rPr>
              <a:t>The White Wood</a:t>
            </a:r>
            <a:endParaRPr lang="en-US" sz="2000" dirty="0">
              <a:solidFill>
                <a:srgbClr val="14BAC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928" y="1157886"/>
            <a:ext cx="3016352" cy="7048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34950"/>
            <a:r>
              <a:rPr lang="en-US" sz="1400" dirty="0" smtClean="0">
                <a:latin typeface="Arial"/>
                <a:cs typeface="Arial"/>
              </a:rPr>
              <a:t>If you come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To the white wood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In the fall,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Between the oldest trees,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You should go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To the corner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Between the blue river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And the big tree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You will find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Something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You will never forget.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You will be surprised.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This little world,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Wonderful world,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Where so many things, 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But not only,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Live in perfect cohabitation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With nature,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In total peace.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This weird red tree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With its different branches,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Each formed by nature,</a:t>
            </a:r>
          </a:p>
          <a:p>
            <a:pPr indent="234950"/>
            <a:r>
              <a:rPr lang="en-US" sz="1400" dirty="0" smtClean="0">
                <a:latin typeface="Arial"/>
                <a:cs typeface="Arial"/>
              </a:rPr>
              <a:t>A long time ago.</a:t>
            </a:r>
          </a:p>
          <a:p>
            <a:pPr indent="234950"/>
            <a:endParaRPr lang="en-US" sz="1400" dirty="0">
              <a:latin typeface="Arial"/>
              <a:cs typeface="Arial"/>
            </a:endParaRPr>
          </a:p>
          <a:p>
            <a:pPr indent="234950"/>
            <a:endParaRPr lang="en-US" sz="1400" dirty="0" smtClean="0">
              <a:latin typeface="Arial"/>
              <a:cs typeface="Arial"/>
            </a:endParaRPr>
          </a:p>
          <a:p>
            <a:pPr indent="234950"/>
            <a:r>
              <a:rPr lang="en-US" sz="1400" dirty="0" err="1" smtClean="0">
                <a:solidFill>
                  <a:srgbClr val="14BAC0"/>
                </a:solidFill>
                <a:latin typeface="Arial"/>
                <a:cs typeface="Arial"/>
              </a:rPr>
              <a:t>Emeline</a:t>
            </a:r>
            <a:r>
              <a:rPr lang="en-US" sz="1400" dirty="0" smtClean="0">
                <a:solidFill>
                  <a:srgbClr val="14BAC0"/>
                </a:solidFill>
                <a:latin typeface="Arial"/>
                <a:cs typeface="Arial"/>
              </a:rPr>
              <a:t> – Grade Eleven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14020" y="1157882"/>
            <a:ext cx="2792227" cy="6617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/>
            <a:r>
              <a:rPr lang="en-US" sz="1400" dirty="0" smtClean="0">
                <a:latin typeface="Arial"/>
                <a:cs typeface="Arial"/>
              </a:rPr>
              <a:t>Wanting to touch,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You will be tempted,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By all these diverse things;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Every little bubble,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Every hole.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At the bottom,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You will find, some small blue flowers,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You will be fascinated by them.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They are not only flowers,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They are powerful.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And if you will 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Stay after the sunset,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You will see some strange lights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Coming from the tree.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Stay a few more hours,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And maybe you will 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Be able to be part of it.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Don’t forget to keep this secret,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If you come,</a:t>
            </a:r>
          </a:p>
          <a:p>
            <a:pPr marL="168275"/>
            <a:r>
              <a:rPr lang="en-US" sz="1400" dirty="0" smtClean="0">
                <a:latin typeface="Arial"/>
                <a:cs typeface="Arial"/>
              </a:rPr>
              <a:t>To the white wood.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81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589" y="522914"/>
            <a:ext cx="5920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3366FF"/>
                </a:solidFill>
              </a:rPr>
              <a:t>Carried </a:t>
            </a:r>
            <a:r>
              <a:rPr lang="en-US" sz="2000" dirty="0" smtClean="0">
                <a:solidFill>
                  <a:srgbClr val="3366FF"/>
                </a:solidFill>
              </a:rPr>
              <a:t>Away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589" y="961788"/>
            <a:ext cx="5920643" cy="8156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288925"/>
            <a:r>
              <a:rPr lang="en-US" sz="1400" dirty="0">
                <a:latin typeface="Arial"/>
                <a:cs typeface="Arial"/>
              </a:rPr>
              <a:t>It begins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Like everything does, 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Lonely and quiet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As nothing.</a:t>
            </a:r>
          </a:p>
          <a:p>
            <a:pPr marL="514350" indent="288925"/>
            <a:r>
              <a:rPr lang="en-US" sz="1400" dirty="0">
                <a:latin typeface="Arial"/>
                <a:cs typeface="Arial"/>
              </a:rPr>
              <a:t> </a:t>
            </a:r>
          </a:p>
          <a:p>
            <a:pPr marL="514350" indent="288925"/>
            <a:r>
              <a:rPr lang="en-US" sz="1400" dirty="0">
                <a:latin typeface="Arial"/>
                <a:cs typeface="Arial"/>
              </a:rPr>
              <a:t>Slow progression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Into a silent sprinkle.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Softly but surely, 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Emerges a drizzle.</a:t>
            </a:r>
          </a:p>
          <a:p>
            <a:pPr marL="514350" indent="288925"/>
            <a:r>
              <a:rPr lang="en-US" sz="1400" dirty="0">
                <a:latin typeface="Arial"/>
                <a:cs typeface="Arial"/>
              </a:rPr>
              <a:t> </a:t>
            </a:r>
          </a:p>
          <a:p>
            <a:pPr marL="514350" indent="288925"/>
            <a:r>
              <a:rPr lang="en-US" sz="1400" dirty="0">
                <a:latin typeface="Arial"/>
                <a:cs typeface="Arial"/>
              </a:rPr>
              <a:t>The earth darkens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As the gentle moisture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Seeps into every crack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And every crevice.</a:t>
            </a:r>
          </a:p>
          <a:p>
            <a:pPr marL="514350" indent="288925"/>
            <a:r>
              <a:rPr lang="en-US" sz="1400" dirty="0">
                <a:latin typeface="Arial"/>
                <a:cs typeface="Arial"/>
              </a:rPr>
              <a:t> </a:t>
            </a:r>
          </a:p>
          <a:p>
            <a:pPr marL="514350" indent="288925"/>
            <a:r>
              <a:rPr lang="en-US" sz="1400" dirty="0">
                <a:latin typeface="Arial"/>
                <a:cs typeface="Arial"/>
              </a:rPr>
              <a:t>The clouds let loose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What seems like a waterfall.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It pours down, 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Nourishing all life.</a:t>
            </a:r>
          </a:p>
          <a:p>
            <a:pPr marL="514350" indent="288925"/>
            <a:r>
              <a:rPr lang="en-US" sz="1400" dirty="0">
                <a:latin typeface="Arial"/>
                <a:cs typeface="Arial"/>
              </a:rPr>
              <a:t> </a:t>
            </a:r>
          </a:p>
          <a:p>
            <a:pPr marL="514350" indent="288925"/>
            <a:r>
              <a:rPr lang="en-US" sz="1400" dirty="0">
                <a:latin typeface="Arial"/>
                <a:cs typeface="Arial"/>
              </a:rPr>
              <a:t>In the distance,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A crack of light beckons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To its noisy friend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In the sky.</a:t>
            </a:r>
          </a:p>
          <a:p>
            <a:pPr marL="514350" indent="288925"/>
            <a:r>
              <a:rPr lang="en-US" sz="1400" dirty="0">
                <a:latin typeface="Arial"/>
                <a:cs typeface="Arial"/>
              </a:rPr>
              <a:t> </a:t>
            </a:r>
          </a:p>
          <a:p>
            <a:pPr marL="514350" indent="288925"/>
            <a:r>
              <a:rPr lang="en-US" sz="1400" dirty="0">
                <a:latin typeface="Arial"/>
                <a:cs typeface="Arial"/>
              </a:rPr>
              <a:t>“Drip..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Drip drip..”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Water glides off the bright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Leaves glowing green.</a:t>
            </a:r>
          </a:p>
          <a:p>
            <a:pPr marL="514350" indent="288925"/>
            <a:r>
              <a:rPr lang="en-US" sz="1400" dirty="0">
                <a:latin typeface="Arial"/>
                <a:cs typeface="Arial"/>
              </a:rPr>
              <a:t> </a:t>
            </a:r>
          </a:p>
          <a:p>
            <a:pPr marL="514350" indent="288925"/>
            <a:r>
              <a:rPr lang="en-US" sz="1400" dirty="0">
                <a:latin typeface="Arial"/>
                <a:cs typeface="Arial"/>
              </a:rPr>
              <a:t>In this beautiful storm, 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Nothing feels more alive, 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Than being carried away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With the rain.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 smtClean="0">
                <a:solidFill>
                  <a:srgbClr val="3366FF"/>
                </a:solidFill>
              </a:rPr>
              <a:t>Rebecca – Grade Twelve</a:t>
            </a:r>
            <a:endParaRPr lang="en-US" sz="1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9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605" y="522914"/>
            <a:ext cx="5920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8000"/>
                </a:solidFill>
                <a:latin typeface="Arial"/>
                <a:cs typeface="Arial"/>
              </a:rPr>
              <a:t>Hawk</a:t>
            </a:r>
            <a:endParaRPr lang="en-US" sz="2000" dirty="0">
              <a:solidFill>
                <a:srgbClr val="FF8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605" y="849729"/>
            <a:ext cx="5920642" cy="8245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You glide past my head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I think of what it would be like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to be a hawk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gliding through the air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eating mice and scavengers that are everywhere.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WOOSH go your wings.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Oh how I wish I knew what it would be like to be a hawk. But if I were a hawk 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I would not be able to talk but I could squawk. I could glide past my friends 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in a race around the bend.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I would be more superior in every way to a hen but I could not count to ten because I am a bird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but I would not come in a herd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because I am a bird. But I could squawk not talk. I have talons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and a sharp beak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with feathery wings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that flap. 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You hear them beating in the wins WOOSH . . . WOOSH . . . WOOSH.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I would eat red meat not worms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like the robin or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seeds like the chickadee.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I would be like a cousin to the mighty eagle itself.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I could soar through the sky through the clouds over houses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chasing birds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and mice.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“Watch out for me scavengers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or I will eat you up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when it’s time to sup.”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I will fluff my wings and tuck my head.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It will kind of look like I am dead, then I’ll go to bed.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What a beautiful creature I would be. </a:t>
            </a:r>
          </a:p>
          <a:p>
            <a:pPr algn="ctr">
              <a:lnSpc>
                <a:spcPct val="130000"/>
              </a:lnSpc>
            </a:pPr>
            <a:r>
              <a:rPr lang="en-US" sz="1200" dirty="0" smtClean="0">
                <a:latin typeface="Arial"/>
                <a:cs typeface="Arial"/>
              </a:rPr>
              <a:t>Oh, how I wish I knew what it would be like to be a hawk.</a:t>
            </a:r>
          </a:p>
          <a:p>
            <a:pPr algn="ctr">
              <a:lnSpc>
                <a:spcPct val="130000"/>
              </a:lnSpc>
            </a:pPr>
            <a:endParaRPr lang="en-US" sz="1200" dirty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r>
              <a:rPr lang="en-US" sz="1200" dirty="0" smtClean="0">
                <a:solidFill>
                  <a:srgbClr val="FF8000"/>
                </a:solidFill>
                <a:latin typeface="Arial"/>
                <a:cs typeface="Arial"/>
              </a:rPr>
              <a:t>Jackson – Grade Three</a:t>
            </a:r>
          </a:p>
          <a:p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251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266" y="513577"/>
            <a:ext cx="5929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Words</a:t>
            </a:r>
            <a:endParaRPr lang="en-US" sz="2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266" y="961784"/>
            <a:ext cx="5929980" cy="7065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7338">
              <a:lnSpc>
                <a:spcPct val="120000"/>
              </a:lnSpc>
            </a:pPr>
            <a:r>
              <a:rPr lang="en-US" sz="1400" dirty="0" smtClean="0"/>
              <a:t>Words are a weapon,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That’s how they are used,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They’re like a bomb,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That cannot be defused.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 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Words are a weapon,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They stab and they shoot,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They dig into you,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Like a poison root.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 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Words can be healers,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If that’s what you choose,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They stop aches and stop pain,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There’s nothing to lose.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 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Words can be healers,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Just turn bad ones around,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Give a few compliments,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They have a nice sound.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 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Words are 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What you choose them to be,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People make wrong choices,</a:t>
            </a:r>
          </a:p>
          <a:p>
            <a:pPr indent="287338">
              <a:lnSpc>
                <a:spcPct val="120000"/>
              </a:lnSpc>
            </a:pPr>
            <a:r>
              <a:rPr lang="en-US" sz="1400" dirty="0" smtClean="0"/>
              <a:t>Just like you and me.</a:t>
            </a:r>
          </a:p>
          <a:p>
            <a:pPr indent="287338">
              <a:lnSpc>
                <a:spcPct val="120000"/>
              </a:lnSpc>
            </a:pPr>
            <a:endParaRPr lang="en-US" sz="1400" dirty="0"/>
          </a:p>
          <a:p>
            <a:pPr indent="287338">
              <a:lnSpc>
                <a:spcPct val="120000"/>
              </a:lnSpc>
            </a:pPr>
            <a:r>
              <a:rPr lang="en-US" sz="1400" dirty="0" smtClean="0">
                <a:solidFill>
                  <a:srgbClr val="0000FF"/>
                </a:solidFill>
              </a:rPr>
              <a:t>Michael – Grade Four</a:t>
            </a:r>
          </a:p>
          <a:p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302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298" y="494901"/>
            <a:ext cx="5845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8000"/>
                </a:solidFill>
                <a:latin typeface="Arial"/>
                <a:cs typeface="Arial"/>
              </a:rPr>
              <a:t>If I </a:t>
            </a:r>
            <a:r>
              <a:rPr lang="en-US" sz="2000" dirty="0">
                <a:solidFill>
                  <a:srgbClr val="FF8000"/>
                </a:solidFill>
                <a:latin typeface="Arial"/>
                <a:cs typeface="Arial"/>
              </a:rPr>
              <a:t>W</a:t>
            </a:r>
            <a:r>
              <a:rPr lang="en-US" sz="2000" dirty="0" smtClean="0">
                <a:solidFill>
                  <a:srgbClr val="FF8000"/>
                </a:solidFill>
                <a:latin typeface="Arial"/>
                <a:cs typeface="Arial"/>
              </a:rPr>
              <a:t>ere In Charge Of The World</a:t>
            </a:r>
            <a:endParaRPr lang="en-US" sz="2000" dirty="0">
              <a:solidFill>
                <a:srgbClr val="FF8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298" y="979053"/>
            <a:ext cx="5845934" cy="758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If I were in charge of the world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I’d cancel smoking, diseases, </a:t>
            </a:r>
          </a:p>
          <a:p>
            <a:pPr marL="168275" indent="288925">
              <a:lnSpc>
                <a:spcPct val="120000"/>
              </a:lnSpc>
              <a:tabLst>
                <a:tab pos="457200" algn="l"/>
              </a:tabLst>
            </a:pPr>
            <a:r>
              <a:rPr lang="en-US" sz="1400" dirty="0" smtClean="0">
                <a:latin typeface="Arial"/>
                <a:cs typeface="Arial"/>
              </a:rPr>
              <a:t>and killing animals.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And people would stop cutting </a:t>
            </a:r>
          </a:p>
          <a:p>
            <a:pPr marL="168275" indent="288925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down trees.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If I were in charge of the world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There would be more medicine, 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Or people wouldn’t get sick.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We wouldn’t even have diseases.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There would be more free food </a:t>
            </a:r>
          </a:p>
          <a:p>
            <a:pPr marL="168275" indent="288925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for poor people. 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If I were in charge of the world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We wouldn’t have pollution.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We wouldn’t have lonely people.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 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If I were in charge of the world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We wouldn’t have homework.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Ice cream and chocolate would be a </a:t>
            </a:r>
          </a:p>
          <a:p>
            <a:pPr marL="168275" indent="233363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vegetable.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All people wouldn’t have a bedtime.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endParaRPr lang="en-US" sz="1400" dirty="0" smtClean="0">
              <a:latin typeface="Arial"/>
              <a:cs typeface="Arial"/>
            </a:endParaRP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And a person who forgot to feed the dog,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And sometimes forgot to feed the pony,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smtClean="0">
                <a:latin typeface="Arial"/>
                <a:cs typeface="Arial"/>
              </a:rPr>
              <a:t>Would still be allowed to be in charge of the world.</a:t>
            </a: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endParaRPr lang="en-US" sz="1400" dirty="0">
              <a:latin typeface="Arial"/>
              <a:cs typeface="Arial"/>
            </a:endParaRPr>
          </a:p>
          <a:p>
            <a:pPr marL="168275" indent="0">
              <a:lnSpc>
                <a:spcPct val="120000"/>
              </a:lnSpc>
              <a:tabLst>
                <a:tab pos="168275" algn="l"/>
              </a:tabLst>
            </a:pPr>
            <a:r>
              <a:rPr lang="en-US" sz="1400" dirty="0" err="1" smtClean="0">
                <a:solidFill>
                  <a:srgbClr val="FF8000"/>
                </a:solidFill>
                <a:latin typeface="Arial"/>
                <a:cs typeface="Arial"/>
              </a:rPr>
              <a:t>Gianna</a:t>
            </a:r>
            <a:r>
              <a:rPr lang="en-US" sz="1400" dirty="0" smtClean="0">
                <a:solidFill>
                  <a:srgbClr val="FF8000"/>
                </a:solidFill>
                <a:latin typeface="Arial"/>
                <a:cs typeface="Arial"/>
              </a:rPr>
              <a:t> – Grade Four</a:t>
            </a:r>
          </a:p>
          <a:p>
            <a:pPr algn="ctr">
              <a:lnSpc>
                <a:spcPct val="120000"/>
              </a:lnSpc>
            </a:pP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113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282" y="513577"/>
            <a:ext cx="588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A Fork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282" y="866997"/>
            <a:ext cx="5883288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We were driving through the night side by side.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Suddenly, there's a fork in the road, which way will we go?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At the end of the night, you take left when I take right, 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we won't be meeting tonight.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I watch you turn away and disappear, when I wish you were here at my side.</a:t>
            </a:r>
          </a:p>
          <a:p>
            <a:pPr algn="ctr"/>
            <a:endParaRPr lang="vi-VN" sz="1200" dirty="0" smtClean="0"/>
          </a:p>
          <a:p>
            <a:pPr algn="ctr"/>
            <a:endParaRPr lang="en-US" sz="12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282" y="2490518"/>
            <a:ext cx="588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Sunset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282" y="2857348"/>
            <a:ext cx="5883288" cy="3870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I am a sunset.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I live mostly below the trees.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I am beautiful and a mystery.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My body is covered with beautiful royal robes,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in colors such as gold, ruby, dark orange, and pink.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My job is to tell the people that the dark night is coming.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Then, when I think it's time, I let the moon and his friends rise, I give them a little push and up they go to start the night.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My vacation you ask? Well my whole life is a vacation really;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I travel around the world every day.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But by the end of the day, I'm all tired out so I slip on my pink and gold pajamas and lay right underneath the horizon…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 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4282" y="6364874"/>
            <a:ext cx="588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Poetry Hides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282" y="6779202"/>
            <a:ext cx="5883288" cy="2162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Poetry hides in the bustling tree leaves, with birds chirping smiling down at me.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The bees tasting that wonderful cherry blossom pollen, 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tree buds blooming gracefully.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When the early morning sun shines up from above, </a:t>
            </a:r>
          </a:p>
          <a:p>
            <a:pPr algn="ctr">
              <a:lnSpc>
                <a:spcPts val="2100"/>
              </a:lnSpc>
            </a:pPr>
            <a:r>
              <a:rPr lang="en-US" sz="1200" dirty="0" smtClean="0">
                <a:latin typeface="Arial"/>
                <a:cs typeface="Arial"/>
              </a:rPr>
              <a:t>it gives the tree lots of food and love.</a:t>
            </a:r>
          </a:p>
          <a:p>
            <a:pPr>
              <a:lnSpc>
                <a:spcPts val="2100"/>
              </a:lnSpc>
            </a:pPr>
            <a:endParaRPr lang="en-US" sz="1200" dirty="0" smtClean="0">
              <a:solidFill>
                <a:srgbClr val="FF0080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</a:pPr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Abigail – Grade Five</a:t>
            </a:r>
          </a:p>
          <a:p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080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605" y="541590"/>
            <a:ext cx="5901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8000"/>
                </a:solidFill>
                <a:latin typeface="Arial"/>
                <a:cs typeface="Arial"/>
              </a:rPr>
              <a:t>Nature: The Real World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605" y="1027153"/>
            <a:ext cx="5901965" cy="7586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300" dirty="0"/>
              <a:t>The ocean’s fingers sprawl out lazily on the sand at low tide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Keeping a steady rhythm, far away from the reaches of the deadly recesses of evil.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Upon high tide, they consume everything,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 Glazing the ground with a temporary ceramic-like coating.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The ocean’s body mercilessly tosses around ships, and other </a:t>
            </a:r>
          </a:p>
          <a:p>
            <a:pPr indent="457200">
              <a:lnSpc>
                <a:spcPct val="130000"/>
              </a:lnSpc>
            </a:pPr>
            <a:r>
              <a:rPr lang="en-US" sz="1300" dirty="0"/>
              <a:t>small creations of man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Like a machine hidden under a cacophony of waves.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The ocean harnesses all of nature’s power </a:t>
            </a:r>
          </a:p>
          <a:p>
            <a:pPr indent="457200">
              <a:lnSpc>
                <a:spcPct val="130000"/>
              </a:lnSpc>
            </a:pPr>
            <a:r>
              <a:rPr lang="en-US" sz="1300" dirty="0"/>
              <a:t>as a reminder of the weakness of a human.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It arouses curiosity, never failing to amaze.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The ocean’s children extend far inland, forming troves of great treasure for a </a:t>
            </a:r>
            <a:endParaRPr lang="en-US" sz="1300" dirty="0" smtClean="0"/>
          </a:p>
          <a:p>
            <a:pPr indent="457200">
              <a:lnSpc>
                <a:spcPct val="130000"/>
              </a:lnSpc>
            </a:pPr>
            <a:r>
              <a:rPr lang="en-US" sz="1300" dirty="0" smtClean="0"/>
              <a:t>thirsty </a:t>
            </a:r>
            <a:r>
              <a:rPr lang="en-US" sz="1300" dirty="0"/>
              <a:t>traveler. 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Less frightening, it replenishes the human body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With a great necessity. 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With a simple glance, it is just water, 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But only some eyes can see </a:t>
            </a:r>
          </a:p>
          <a:p>
            <a:pPr indent="457200">
              <a:lnSpc>
                <a:spcPct val="130000"/>
              </a:lnSpc>
            </a:pPr>
            <a:r>
              <a:rPr lang="en-US" sz="1300" dirty="0"/>
              <a:t>that the ocean delivers something else </a:t>
            </a:r>
          </a:p>
          <a:p>
            <a:pPr indent="457200">
              <a:lnSpc>
                <a:spcPct val="130000"/>
              </a:lnSpc>
            </a:pPr>
            <a:r>
              <a:rPr lang="en-US" sz="1300" dirty="0"/>
              <a:t>just as vital.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Imagination.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Nature takes for granted, though its role on earth</a:t>
            </a:r>
          </a:p>
          <a:p>
            <a:pPr indent="457200">
              <a:lnSpc>
                <a:spcPct val="130000"/>
              </a:lnSpc>
            </a:pPr>
            <a:r>
              <a:rPr lang="en-US" sz="1300" dirty="0"/>
              <a:t>Is immeasurably vital.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If you open your eyes and look, </a:t>
            </a:r>
          </a:p>
          <a:p>
            <a:pPr indent="457200">
              <a:lnSpc>
                <a:spcPct val="130000"/>
              </a:lnSpc>
            </a:pPr>
            <a:r>
              <a:rPr lang="en-US" sz="1300" dirty="0"/>
              <a:t>really look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You’ll see the real world that is engulfed by wants that let our vices, our evils show,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You’ll see what is truly behind our complicated, unbeneficial lives.</a:t>
            </a:r>
          </a:p>
          <a:p>
            <a:pPr>
              <a:lnSpc>
                <a:spcPct val="130000"/>
              </a:lnSpc>
            </a:pPr>
            <a:r>
              <a:rPr lang="en-US" sz="1300" dirty="0"/>
              <a:t>The world around you. </a:t>
            </a:r>
            <a:endParaRPr lang="en-US" sz="1300" dirty="0" smtClean="0"/>
          </a:p>
          <a:p>
            <a:pPr>
              <a:lnSpc>
                <a:spcPct val="120000"/>
              </a:lnSpc>
            </a:pP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8000"/>
                </a:solidFill>
              </a:rPr>
              <a:t>Claire – Grade Five</a:t>
            </a:r>
            <a:endParaRPr lang="en-US" sz="1400" dirty="0">
              <a:solidFill>
                <a:srgbClr val="008000"/>
              </a:solidFill>
            </a:endParaRPr>
          </a:p>
          <a:p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445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66" y="550928"/>
            <a:ext cx="5957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25318C"/>
                </a:solidFill>
                <a:latin typeface="Arial"/>
                <a:cs typeface="Arial"/>
              </a:rPr>
              <a:t>An Evening in the Tree</a:t>
            </a:r>
            <a:endParaRPr lang="en-US" sz="2000" dirty="0">
              <a:solidFill>
                <a:srgbClr val="25318C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266" y="1129869"/>
            <a:ext cx="5957997" cy="7416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Dusted with dirt, I shift my place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In the towering green pine tree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I feel the wind upon my face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And the wind whispers to me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 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I peer through the pointed green needles to see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The view of cornstalks bending their ear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Back and forth they sway so freely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To music only they can </a:t>
            </a:r>
            <a:r>
              <a:rPr lang="en-US" sz="1400" dirty="0" smtClean="0">
                <a:latin typeface="Comic Sans MS" pitchFamily="66" charset="0"/>
              </a:rPr>
              <a:t>hear</a:t>
            </a:r>
          </a:p>
          <a:p>
            <a:pPr>
              <a:lnSpc>
                <a:spcPts val="2200"/>
              </a:lnSpc>
            </a:pPr>
            <a:endParaRPr lang="en-US" sz="1400" dirty="0">
              <a:latin typeface="Comic Sans MS" pitchFamily="66" charset="0"/>
            </a:endParaRP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Grabbing branches I 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climb higher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I find the view much 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better here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The setting sun has forgotten its fire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As I watch the colors disappear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 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Slowly, I climb down 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the tree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And walk to the house contentedly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And open the door regretfully</a:t>
            </a:r>
          </a:p>
          <a:p>
            <a:pPr>
              <a:lnSpc>
                <a:spcPts val="2200"/>
              </a:lnSpc>
            </a:pPr>
            <a:r>
              <a:rPr lang="en-US" sz="1400" dirty="0">
                <a:latin typeface="Comic Sans MS" pitchFamily="66" charset="0"/>
              </a:rPr>
              <a:t>And go up to bed sleepily</a:t>
            </a:r>
          </a:p>
          <a:p>
            <a:pPr>
              <a:lnSpc>
                <a:spcPts val="2200"/>
              </a:lnSpc>
            </a:pPr>
            <a:endParaRPr lang="en-US" sz="1400" dirty="0" smtClean="0">
              <a:latin typeface="Comic Sans MS" pitchFamily="66" charset="0"/>
            </a:endParaRPr>
          </a:p>
          <a:p>
            <a:pPr>
              <a:lnSpc>
                <a:spcPts val="2200"/>
              </a:lnSpc>
            </a:pPr>
            <a:endParaRPr lang="en-US" sz="1400" dirty="0">
              <a:latin typeface="Comic Sans MS" pitchFamily="66" charset="0"/>
            </a:endParaRPr>
          </a:p>
          <a:p>
            <a:pPr>
              <a:lnSpc>
                <a:spcPts val="2200"/>
              </a:lnSpc>
            </a:pPr>
            <a:r>
              <a:rPr lang="en-US" sz="1400" dirty="0" smtClean="0">
                <a:solidFill>
                  <a:srgbClr val="25318C"/>
                </a:solidFill>
                <a:latin typeface="Comic Sans MS" pitchFamily="66" charset="0"/>
              </a:rPr>
              <a:t>Elise – Grade Six</a:t>
            </a:r>
            <a:endParaRPr lang="en-US" sz="1400" dirty="0">
              <a:solidFill>
                <a:srgbClr val="25318C"/>
              </a:solidFill>
              <a:latin typeface="Comic Sans MS" pitchFamily="66" charset="0"/>
            </a:endParaRPr>
          </a:p>
          <a:p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0799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605" y="569603"/>
            <a:ext cx="588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6600"/>
                </a:solidFill>
                <a:latin typeface="Arial"/>
                <a:cs typeface="Arial"/>
              </a:rPr>
              <a:t>Looking Back</a:t>
            </a:r>
            <a:endParaRPr lang="en-US" sz="2000" dirty="0">
              <a:solidFill>
                <a:srgbClr val="FF66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605" y="1129870"/>
            <a:ext cx="3079969" cy="7045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As we walk these roads,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we don't think of anything but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what's ahead.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Until we look back.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Those are the moments when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what we forgot and moved on from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come back to us.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It's funny how when there's white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we can only see black.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How we can feel the light but sense the dark.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The way we know there's good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even if there's bad.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We focus on the big things in life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which lead to bigger heartbreaks,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yet bigger achievements.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The little things add up quickly.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There's hidden messages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in every spoken sentence </a:t>
            </a: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endParaRPr lang="en-US" sz="1200" dirty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endParaRPr lang="en-US" sz="1200" dirty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r>
              <a:rPr lang="en-US" sz="1200" dirty="0" smtClean="0">
                <a:solidFill>
                  <a:srgbClr val="FF6600"/>
                </a:solidFill>
                <a:latin typeface="Arial"/>
                <a:cs typeface="Arial"/>
              </a:rPr>
              <a:t>Elyse – Grade Eight</a:t>
            </a:r>
            <a:endParaRPr lang="en-US" sz="1200" dirty="0">
              <a:solidFill>
                <a:srgbClr val="FF6600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5574" y="1129870"/>
            <a:ext cx="2588530" cy="608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You just need to listen.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That's the thing, though.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We Don't Listen.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We're too afraid to listen,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because we know the possibilities.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The possibilities that can make us,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or break us.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But we're only human,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and there's something that we find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intriguing about the untold.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There's something about the things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that scare us,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But we get back up and try again.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It's just a matter of whether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or not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you choose to look back.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latin typeface="Arial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3225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912" y="560266"/>
            <a:ext cx="6014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Where I Am From . . .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636" y="999137"/>
            <a:ext cx="5817919" cy="7779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I am from couches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as black as night,  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from beds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filled with annoying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wild sleepers </a:t>
            </a:r>
          </a:p>
          <a:p>
            <a:pPr algn="ctr">
              <a:lnSpc>
                <a:spcPts val="2000"/>
              </a:lnSpc>
            </a:pPr>
            <a:endParaRPr lang="en-US" sz="1400" dirty="0" smtClean="0">
              <a:latin typeface="Arial"/>
              <a:cs typeface="Arial"/>
            </a:endParaRP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I am from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a large and crazy family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who are wild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like lions.</a:t>
            </a:r>
          </a:p>
          <a:p>
            <a:pPr algn="ctr">
              <a:lnSpc>
                <a:spcPts val="2000"/>
              </a:lnSpc>
            </a:pPr>
            <a:endParaRPr lang="en-US" sz="1400" dirty="0" smtClean="0">
              <a:latin typeface="Arial"/>
              <a:cs typeface="Arial"/>
            </a:endParaRP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 I am from a street called </a:t>
            </a:r>
            <a:r>
              <a:rPr lang="en-US" sz="1400" dirty="0" err="1" smtClean="0">
                <a:latin typeface="Arial"/>
                <a:cs typeface="Arial"/>
              </a:rPr>
              <a:t>Parsells</a:t>
            </a:r>
            <a:r>
              <a:rPr lang="en-US" sz="1400" dirty="0" smtClean="0">
                <a:latin typeface="Arial"/>
                <a:cs typeface="Arial"/>
              </a:rPr>
              <a:t>.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It’s like a party over there,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 Parks where I grew up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playing on.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I am from homemade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basketball courts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and reckless trees.</a:t>
            </a:r>
          </a:p>
          <a:p>
            <a:pPr algn="ctr">
              <a:lnSpc>
                <a:spcPts val="2000"/>
              </a:lnSpc>
            </a:pPr>
            <a:endParaRPr lang="en-US" sz="1400" dirty="0" smtClean="0">
              <a:latin typeface="Arial"/>
              <a:cs typeface="Arial"/>
            </a:endParaRP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I am from where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we cook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like black people…….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 collard greens and corn bread.</a:t>
            </a:r>
          </a:p>
          <a:p>
            <a:pPr algn="ctr">
              <a:lnSpc>
                <a:spcPts val="2000"/>
              </a:lnSpc>
            </a:pPr>
            <a:endParaRPr lang="en-US" sz="1400" dirty="0" smtClean="0">
              <a:latin typeface="Arial"/>
              <a:cs typeface="Arial"/>
            </a:endParaRP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I am from where you hear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loud talking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and birds 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chirping. </a:t>
            </a:r>
          </a:p>
          <a:p>
            <a:pPr algn="ctr">
              <a:lnSpc>
                <a:spcPts val="2000"/>
              </a:lnSpc>
            </a:pPr>
            <a:endParaRPr lang="en-US" sz="1400" dirty="0">
              <a:latin typeface="Arial"/>
              <a:cs typeface="Arial"/>
            </a:endParaRPr>
          </a:p>
          <a:p>
            <a:pPr>
              <a:lnSpc>
                <a:spcPts val="2000"/>
              </a:lnSpc>
            </a:pPr>
            <a:r>
              <a:rPr lang="en-US" sz="1400" dirty="0" err="1" smtClean="0">
                <a:solidFill>
                  <a:srgbClr val="FF0000"/>
                </a:solidFill>
                <a:latin typeface="Arial"/>
                <a:cs typeface="Arial"/>
              </a:rPr>
              <a:t>Devonna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 – Grade Nine</a:t>
            </a:r>
            <a:endParaRPr lang="en-US" sz="14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502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1077</Words>
  <Application>Microsoft Office PowerPoint</Application>
  <PresentationFormat>On-screen Show (4:3)</PresentationFormat>
  <Paragraphs>356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Red Barn Publishers and Educational Consultants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 MARTIN</dc:creator>
  <cp:lastModifiedBy>Townsend, Lee Ann</cp:lastModifiedBy>
  <cp:revision>16</cp:revision>
  <dcterms:created xsi:type="dcterms:W3CDTF">2016-08-17T00:20:14Z</dcterms:created>
  <dcterms:modified xsi:type="dcterms:W3CDTF">2016-09-19T19:18:42Z</dcterms:modified>
</cp:coreProperties>
</file>